
<file path=[Content_Types].xml><?xml version="1.0" encoding="utf-8"?>
<Types xmlns="http://schemas.openxmlformats.org/package/2006/content-types">
  <Default Extension="xml" ContentType="application/xml"/>
  <Default Extension="rels" ContentType="application/vnd.openxmlformats-package.relationships+xml"/>
  <Default Extension="fntdata" ContentType="application/x-fontdata"/>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24384000" cy="13716000" type="screen16x9"/>
  <p:notesSz cx="5143500" cy="9144000"/>
  <p:embeddedFontLst>
    <p:embeddedFont>
      <p:font typeface="OPPOSans-B" panose="02010601030101010101" pitchFamily="2" charset="-122"/>
      <p:regular r:id="rId20"/>
    </p:embeddedFont>
    <p:embeddedFont>
      <p:font typeface="OPPOSans-R" panose="02010601030101010101" pitchFamily="2" charset="-122"/>
      <p:regular r:id="rId21"/>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Relationships xmlns="http://schemas.openxmlformats.org/package/2006/relationships">  <Relationship Id="rId1" Target="slideMasters/slideMaster1.xml" Type="http://schemas.openxmlformats.org/officeDocument/2006/relationships/slideMaster"/><Relationship Id="rId2" Target="slides/slide1.xml" Type="http://schemas.openxmlformats.org/officeDocument/2006/relationships/slide"/><Relationship Id="rId3" Target="slides/slide2.xml" Type="http://schemas.openxmlformats.org/officeDocument/2006/relationships/slide"/><Relationship Id="rId4" Target="slides/slide3.xml" Type="http://schemas.openxmlformats.org/officeDocument/2006/relationships/slide"/><Relationship Id="rId5" Target="slides/slide4.xml" Type="http://schemas.openxmlformats.org/officeDocument/2006/relationships/slide"/><Relationship Id="rId6" Target="slides/slide5.xml" Type="http://schemas.openxmlformats.org/officeDocument/2006/relationships/slide"/><Relationship Id="rId7" Target="slides/slide6.xml" Type="http://schemas.openxmlformats.org/officeDocument/2006/relationships/slide"/><Relationship Id="rId8" Target="slides/slide7.xml" Type="http://schemas.openxmlformats.org/officeDocument/2006/relationships/slide"/><Relationship Id="rId9" Target="slides/slide8.xml" Type="http://schemas.openxmlformats.org/officeDocument/2006/relationships/slide"/><Relationship Id="rId10" Target="slides/slide9.xml" Type="http://schemas.openxmlformats.org/officeDocument/2006/relationships/slide"/><Relationship Id="rId11" Target="slides/slide10.xml" Type="http://schemas.openxmlformats.org/officeDocument/2006/relationships/slide"/><Relationship Id="rId12" Target="slides/slide11.xml" Type="http://schemas.openxmlformats.org/officeDocument/2006/relationships/slide"/><Relationship Id="rId13" Target="slides/slide12.xml" Type="http://schemas.openxmlformats.org/officeDocument/2006/relationships/slide"/><Relationship Id="rId14" Target="slides/slide13.xml" Type="http://schemas.openxmlformats.org/officeDocument/2006/relationships/slide"/><Relationship Id="rId15" Target="slides/slide14.xml" Type="http://schemas.openxmlformats.org/officeDocument/2006/relationships/slide"/><Relationship Id="rId16" Target="slides/slide15.xml" Type="http://schemas.openxmlformats.org/officeDocument/2006/relationships/slide"/><Relationship Id="rId17" Target="slides/slide16.xml" Type="http://schemas.openxmlformats.org/officeDocument/2006/relationships/slide"/><Relationship Id="rId18" Target="slides/slide17.xml" Type="http://schemas.openxmlformats.org/officeDocument/2006/relationships/slide"/><Relationship Id="rId19" Target="slides/slide18.xml" Type="http://schemas.openxmlformats.org/officeDocument/2006/relationships/slide"/>  <Relationship Id="rId20" Target="fonts/font1.fntdata" Type="http://schemas.openxmlformats.org/officeDocument/2006/relationships/font"/>  <Relationship Id="rId21" Target="fonts/font2.fntdata" Type="http://schemas.openxmlformats.org/officeDocument/2006/relationships/font"/>  <Relationship Id="rId22" Target="presProps.xml" Type="http://schemas.openxmlformats.org/officeDocument/2006/relationships/presProps"/>  <Relationship Id="rId23" Target="viewProps.xml" Type="http://schemas.openxmlformats.org/officeDocument/2006/relationships/viewProps"/>  <Relationship Id="rId24" Target="theme/theme1.xml" Type="http://schemas.openxmlformats.org/officeDocument/2006/relationships/theme"/>  <Relationship Id="rId25" Target="tableStyles.xml" Type="http://schemas.openxmlformats.org/officeDocument/2006/relationships/tableStyles"/></Relationships>
</file>

<file path=ppt/slideLayouts/_rels/slideLayout1.xml.rels><?xml version="1.0" encoding="UTF-8" standalone="yes"?>
<Relationships xmlns="http://schemas.openxmlformats.org/package/2006/relationships">
    <Relationship Id="rId1" Target="../slideMasters/slideMaster1.xml"
                  Type="http://schemas.openxmlformats.org/officeDocument/2006/relationships/slideMaster"/>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
    <Relationship Id="rId1" Target="../slideLayouts/slideLayout1.xml"
                  Type="http://schemas.openxmlformats.org/officeDocument/2006/relationships/slideLayout"/>
    <Relationship Id="rId2" Target="../theme/theme1.xml"
                  Type="http://schemas.openxmlformats.org/officeDocument/2006/relationships/theme"/>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1.xml" Type="http://schemas.openxmlformats.org/officeDocument/2006/relationships/slideLayout"/><Relationship Id="rId101" Type="http://schemas.openxmlformats.org/officeDocument/2006/relationships/image" Target="../media/image1.png"/><Relationship Id="rId104" Type="http://schemas.openxmlformats.org/officeDocument/2006/relationships/image" Target="../media/image3.png"/><Relationship Id="rId106" Type="http://schemas.openxmlformats.org/officeDocument/2006/relationships/image" Target="../media/image4.png"/><Relationship Id="rId108" Type="http://schemas.openxmlformats.org/officeDocument/2006/relationships/image" Target="../media/image6.png"/><Relationship Id="rId1013" Type="http://schemas.openxmlformats.org/officeDocument/2006/relationships/image" Target="../media/image2.png"/><Relationship Id="rId1014" Type="http://schemas.openxmlformats.org/officeDocument/2006/relationships/image" Target="../media/image7.png"/><Relationship Id="rId1015" Type="http://schemas.openxmlformats.org/officeDocument/2006/relationships/image" Target="../media/image8.png"/><Relationship Id="rId1016" Type="http://schemas.openxmlformats.org/officeDocument/2006/relationships/image" Target="../media/image9.png"/><Relationship Id="rId1017" Type="http://schemas.openxmlformats.org/officeDocument/2006/relationships/image" Target="../media/image10.png"/><Relationship Id="rId1018" Type="http://schemas.openxmlformats.org/officeDocument/2006/relationships/image" Target="../media/image11.png"/><Relationship Id="rId1019" Type="http://schemas.openxmlformats.org/officeDocument/2006/relationships/image" Target="../media/image12.png"/><Relationship Id="rId1020" Type="http://schemas.openxmlformats.org/officeDocument/2006/relationships/image" Target="../media/image13.png"/></Relationships>
</file>

<file path=ppt/slides/_rels/slide10.xml.rels><?xml version="1.0" encoding="UTF-8" standalone="yes"?><Relationships xmlns="http://schemas.openxmlformats.org/package/2006/relationships"><Relationship Id="rId1" Target="../slideLayouts/slideLayout1.xml" Type="http://schemas.openxmlformats.org/officeDocument/2006/relationships/slideLayout"/><Relationship Id="rId1001" Type="http://schemas.openxmlformats.org/officeDocument/2006/relationships/image" Target="../media/image87.png"/><Relationship Id="rId1002" Type="http://schemas.openxmlformats.org/officeDocument/2006/relationships/image" Target="../media/image80.png"/><Relationship Id="rId1006" Type="http://schemas.openxmlformats.org/officeDocument/2006/relationships/image" Target="../media/image103.png"/><Relationship Id="rId1007" Type="http://schemas.openxmlformats.org/officeDocument/2006/relationships/image" Target="../media/image94.png"/><Relationship Id="rId10010" Type="http://schemas.openxmlformats.org/officeDocument/2006/relationships/image" Target="../media/image32.png"/></Relationships>
</file>

<file path=ppt/slides/_rels/slide11.xml.rels><?xml version="1.0" encoding="UTF-8" standalone="yes"?><Relationships xmlns="http://schemas.openxmlformats.org/package/2006/relationships"><Relationship Id="rId1" Target="../slideLayouts/slideLayout1.xml" Type="http://schemas.openxmlformats.org/officeDocument/2006/relationships/slideLayout"/><Relationship Id="rId1101" Type="http://schemas.openxmlformats.org/officeDocument/2006/relationships/image" Target="../media/image90.png"/><Relationship Id="rId1102" Type="http://schemas.openxmlformats.org/officeDocument/2006/relationships/image" Target="../media/image91.png"/><Relationship Id="rId1103" Type="http://schemas.openxmlformats.org/officeDocument/2006/relationships/image" Target="../media/image95.png"/><Relationship Id="rId1104" Type="http://schemas.openxmlformats.org/officeDocument/2006/relationships/image" Target="../media/image92.png"/><Relationship Id="rId1105" Type="http://schemas.openxmlformats.org/officeDocument/2006/relationships/image" Target="../media/image93.png"/><Relationship Id="rId1106" Type="http://schemas.openxmlformats.org/officeDocument/2006/relationships/image" Target="../media/image69.png"/><Relationship Id="rId11010" Type="http://schemas.openxmlformats.org/officeDocument/2006/relationships/image" Target="../media/image102.png"/><Relationship Id="rId11012" Type="http://schemas.openxmlformats.org/officeDocument/2006/relationships/image" Target="../media/image97.png"/><Relationship Id="rId11014" Type="http://schemas.openxmlformats.org/officeDocument/2006/relationships/image" Target="../media/image99.png"/><Relationship Id="rId11016" Type="http://schemas.openxmlformats.org/officeDocument/2006/relationships/image" Target="../media/image101.png"/><Relationship Id="rId11018" Type="http://schemas.openxmlformats.org/officeDocument/2006/relationships/image" Target="../media/image96.png"/><Relationship Id="rId11019" Type="http://schemas.openxmlformats.org/officeDocument/2006/relationships/image" Target="../media/image98.png"/></Relationships>
</file>

<file path=ppt/slides/_rels/slide12.xml.rels><?xml version="1.0" encoding="UTF-8" standalone="yes"?><Relationships xmlns="http://schemas.openxmlformats.org/package/2006/relationships"><Relationship Id="rId1" Target="../slideLayouts/slideLayout1.xml" Type="http://schemas.openxmlformats.org/officeDocument/2006/relationships/slideLayout"/><Relationship Id="rId1201" Type="http://schemas.openxmlformats.org/officeDocument/2006/relationships/image" Target="../media/image67.png"/><Relationship Id="rId1202" Type="http://schemas.openxmlformats.org/officeDocument/2006/relationships/image" Target="../media/image100.png"/><Relationship Id="rId1206" Type="http://schemas.openxmlformats.org/officeDocument/2006/relationships/image" Target="../media/image104.png"/><Relationship Id="rId1207" Type="http://schemas.openxmlformats.org/officeDocument/2006/relationships/image" Target="../media/image105.png"/><Relationship Id="rId12010" Type="http://schemas.openxmlformats.org/officeDocument/2006/relationships/image" Target="../media/image104.png"/><Relationship Id="rId12011" Type="http://schemas.openxmlformats.org/officeDocument/2006/relationships/image" Target="../media/image105.png"/><Relationship Id="rId12014" Type="http://schemas.openxmlformats.org/officeDocument/2006/relationships/image" Target="../media/image104.png"/><Relationship Id="rId12015" Type="http://schemas.openxmlformats.org/officeDocument/2006/relationships/image" Target="../media/image105.png"/><Relationship Id="rId12018" Type="http://schemas.openxmlformats.org/officeDocument/2006/relationships/image" Target="../media/image106.png"/></Relationships>
</file>

<file path=ppt/slides/_rels/slide13.xml.rels><?xml version="1.0" encoding="UTF-8" standalone="yes"?><Relationships xmlns="http://schemas.openxmlformats.org/package/2006/relationships"><Relationship Id="rId1" Target="../slideLayouts/slideLayout1.xml" Type="http://schemas.openxmlformats.org/officeDocument/2006/relationships/slideLayout"/><Relationship Id="rId1301" Type="http://schemas.openxmlformats.org/officeDocument/2006/relationships/image" Target="../media/image87.png"/><Relationship Id="rId1302" Type="http://schemas.openxmlformats.org/officeDocument/2006/relationships/image" Target="../media/image80.png"/><Relationship Id="rId1306" Type="http://schemas.openxmlformats.org/officeDocument/2006/relationships/image" Target="../media/image103.png"/><Relationship Id="rId1307" Type="http://schemas.openxmlformats.org/officeDocument/2006/relationships/image" Target="../media/image94.png"/><Relationship Id="rId13010" Type="http://schemas.openxmlformats.org/officeDocument/2006/relationships/image" Target="../media/image32.png"/></Relationships>
</file>

<file path=ppt/slides/_rels/slide14.xml.rels><?xml version="1.0" encoding="UTF-8" standalone="yes"?><Relationships xmlns="http://schemas.openxmlformats.org/package/2006/relationships"><Relationship Id="rId1" Target="../slideLayouts/slideLayout1.xml" Type="http://schemas.openxmlformats.org/officeDocument/2006/relationships/slideLayout"/><Relationship Id="rId1401" Type="http://schemas.openxmlformats.org/officeDocument/2006/relationships/image" Target="../media/image107.png"/><Relationship Id="rId1402" Type="http://schemas.openxmlformats.org/officeDocument/2006/relationships/image" Target="../media/image112.png"/><Relationship Id="rId1403" Type="http://schemas.openxmlformats.org/officeDocument/2006/relationships/image" Target="../media/image64.png"/><Relationship Id="rId1404" Type="http://schemas.openxmlformats.org/officeDocument/2006/relationships/image" Target="../media/image110.png"/><Relationship Id="rId1406" Type="http://schemas.openxmlformats.org/officeDocument/2006/relationships/image" Target="../media/image109.png"/><Relationship Id="rId1407" Type="http://schemas.openxmlformats.org/officeDocument/2006/relationships/image" Target="../media/image111.png"/><Relationship Id="rId14011" Type="http://schemas.openxmlformats.org/officeDocument/2006/relationships/image" Target="../media/image109.png"/><Relationship Id="rId14012" Type="http://schemas.openxmlformats.org/officeDocument/2006/relationships/image" Target="../media/image111.png"/><Relationship Id="rId14016" Type="http://schemas.openxmlformats.org/officeDocument/2006/relationships/image" Target="../media/image109.png"/><Relationship Id="rId14017" Type="http://schemas.openxmlformats.org/officeDocument/2006/relationships/image" Target="../media/image111.png"/><Relationship Id="rId14021" Type="http://schemas.openxmlformats.org/officeDocument/2006/relationships/image" Target="../media/image109.png"/><Relationship Id="rId14022" Type="http://schemas.openxmlformats.org/officeDocument/2006/relationships/image" Target="../media/image111.png"/><Relationship Id="rId14027" Type="http://schemas.openxmlformats.org/officeDocument/2006/relationships/image" Target="../media/image108.png"/><Relationship Id="rId14028" Type="http://schemas.openxmlformats.org/officeDocument/2006/relationships/image" Target="../media/image113.png"/></Relationships>
</file>

<file path=ppt/slides/_rels/slide15.xml.rels><?xml version="1.0" encoding="UTF-8" standalone="yes"?><Relationships xmlns="http://schemas.openxmlformats.org/package/2006/relationships"><Relationship Id="rId1" Target="../slideLayouts/slideLayout1.xml" Type="http://schemas.openxmlformats.org/officeDocument/2006/relationships/slideLayout"/><Relationship Id="rId1501" Type="http://schemas.openxmlformats.org/officeDocument/2006/relationships/image" Target="../media/image107.png"/><Relationship Id="rId1502" Type="http://schemas.openxmlformats.org/officeDocument/2006/relationships/image" Target="../media/image112.png"/><Relationship Id="rId1503" Type="http://schemas.openxmlformats.org/officeDocument/2006/relationships/image" Target="../media/image64.png"/><Relationship Id="rId1504" Type="http://schemas.openxmlformats.org/officeDocument/2006/relationships/image" Target="../media/image110.png"/><Relationship Id="rId1506" Type="http://schemas.openxmlformats.org/officeDocument/2006/relationships/image" Target="../media/image114.png"/><Relationship Id="rId1507" Type="http://schemas.openxmlformats.org/officeDocument/2006/relationships/image" Target="../media/image115.png"/><Relationship Id="rId15010" Type="http://schemas.openxmlformats.org/officeDocument/2006/relationships/image" Target="../media/image114.png"/><Relationship Id="rId15011" Type="http://schemas.openxmlformats.org/officeDocument/2006/relationships/image" Target="../media/image115.png"/><Relationship Id="rId15015" Type="http://schemas.openxmlformats.org/officeDocument/2006/relationships/image" Target="../media/image108.png"/><Relationship Id="rId15016" Type="http://schemas.openxmlformats.org/officeDocument/2006/relationships/image" Target="../media/image113.png"/></Relationships>
</file>

<file path=ppt/slides/_rels/slide16.xml.rels><?xml version="1.0" encoding="UTF-8" standalone="yes"?><Relationships xmlns="http://schemas.openxmlformats.org/package/2006/relationships"><Relationship Id="rId1" Target="../slideLayouts/slideLayout1.xml" Type="http://schemas.openxmlformats.org/officeDocument/2006/relationships/slideLayout"/><Relationship Id="rId1601" Type="http://schemas.openxmlformats.org/officeDocument/2006/relationships/image" Target="../media/image119.png"/><Relationship Id="rId16011" Type="http://schemas.openxmlformats.org/officeDocument/2006/relationships/image" Target="../media/image68.png"/><Relationship Id="rId16012" Type="http://schemas.openxmlformats.org/officeDocument/2006/relationships/image" Target="../media/image117.png"/></Relationships>
</file>

<file path=ppt/slides/_rels/slide17.xml.rels><?xml version="1.0" encoding="UTF-8" standalone="yes"?><Relationships xmlns="http://schemas.openxmlformats.org/package/2006/relationships"><Relationship Id="rId1" Target="../slideLayouts/slideLayout1.xml" Type="http://schemas.openxmlformats.org/officeDocument/2006/relationships/slideLayout"/><Relationship Id="rId1702" Type="http://schemas.openxmlformats.org/officeDocument/2006/relationships/image" Target="../media/image118.png"/><Relationship Id="rId1703" Type="http://schemas.openxmlformats.org/officeDocument/2006/relationships/image" Target="../media/image116.png"/><Relationship Id="rId1704" Type="http://schemas.openxmlformats.org/officeDocument/2006/relationships/image" Target="../media/image121.png"/><Relationship Id="rId1707" Type="http://schemas.openxmlformats.org/officeDocument/2006/relationships/image" Target="../media/image118.png"/><Relationship Id="rId1708" Type="http://schemas.openxmlformats.org/officeDocument/2006/relationships/image" Target="../media/image116.png"/><Relationship Id="rId1709" Type="http://schemas.openxmlformats.org/officeDocument/2006/relationships/image" Target="../media/image121.png"/><Relationship Id="rId17012" Type="http://schemas.openxmlformats.org/officeDocument/2006/relationships/image" Target="../media/image103.png"/><Relationship Id="rId17013" Type="http://schemas.openxmlformats.org/officeDocument/2006/relationships/image" Target="../media/image94.png"/><Relationship Id="rId17015" Type="http://schemas.openxmlformats.org/officeDocument/2006/relationships/image" Target="../media/image130.png"/><Relationship Id="rId17016" Type="http://schemas.openxmlformats.org/officeDocument/2006/relationships/image" Target="../media/image73.png"/></Relationships>
</file>

<file path=ppt/slides/_rels/slide18.xml.rels><?xml version="1.0" encoding="UTF-8" standalone="yes"?><Relationships xmlns="http://schemas.openxmlformats.org/package/2006/relationships"><Relationship Id="rId1" Target="../slideLayouts/slideLayout1.xml" Type="http://schemas.openxmlformats.org/officeDocument/2006/relationships/slideLayout"/><Relationship Id="rId1801" Type="http://schemas.openxmlformats.org/officeDocument/2006/relationships/image" Target="../media/image122.png"/><Relationship Id="rId1802" Type="http://schemas.openxmlformats.org/officeDocument/2006/relationships/image" Target="../media/image124.png"/><Relationship Id="rId1803" Type="http://schemas.openxmlformats.org/officeDocument/2006/relationships/image" Target="../media/image125.png"/><Relationship Id="rId1804" Type="http://schemas.openxmlformats.org/officeDocument/2006/relationships/image" Target="../media/image127.png"/><Relationship Id="rId1805" Type="http://schemas.openxmlformats.org/officeDocument/2006/relationships/image" Target="../media/image120.png"/><Relationship Id="rId1806" Type="http://schemas.openxmlformats.org/officeDocument/2006/relationships/image" Target="../media/image126.png"/><Relationship Id="rId1807" Type="http://schemas.openxmlformats.org/officeDocument/2006/relationships/image" Target="../media/image128.png"/><Relationship Id="rId1808" Type="http://schemas.openxmlformats.org/officeDocument/2006/relationships/image" Target="../media/image129.png"/><Relationship Id="rId18015" Type="http://schemas.openxmlformats.org/officeDocument/2006/relationships/image" Target="../media/image131.png"/><Relationship Id="rId18016" Type="http://schemas.openxmlformats.org/officeDocument/2006/relationships/image" Target="../media/image132.png"/></Relationships>
</file>

<file path=ppt/slides/_rels/slide2.xml.rels><?xml version="1.0" encoding="UTF-8" standalone="yes"?><Relationships xmlns="http://schemas.openxmlformats.org/package/2006/relationships"><Relationship Id="rId1" Target="../slideLayouts/slideLayout1.xml" Type="http://schemas.openxmlformats.org/officeDocument/2006/relationships/slideLayout"/><Relationship Id="rId201" Type="http://schemas.openxmlformats.org/officeDocument/2006/relationships/image" Target="../media/image17.png"/><Relationship Id="rId202" Type="http://schemas.openxmlformats.org/officeDocument/2006/relationships/image" Target="../media/image14.png"/><Relationship Id="rId203" Type="http://schemas.openxmlformats.org/officeDocument/2006/relationships/image" Target="../media/image14.png"/><Relationship Id="rId204" Type="http://schemas.openxmlformats.org/officeDocument/2006/relationships/image" Target="../media/image14.png"/><Relationship Id="rId205" Type="http://schemas.openxmlformats.org/officeDocument/2006/relationships/image" Target="../media/image15.png"/><Relationship Id="rId206" Type="http://schemas.openxmlformats.org/officeDocument/2006/relationships/image" Target="../media/image49.png"/><Relationship Id="rId207" Type="http://schemas.openxmlformats.org/officeDocument/2006/relationships/image" Target="../media/image16.png"/><Relationship Id="rId209" Type="http://schemas.openxmlformats.org/officeDocument/2006/relationships/image" Target="../media/image19.png"/><Relationship Id="rId2011" Type="http://schemas.openxmlformats.org/officeDocument/2006/relationships/image" Target="../media/image18.png"/><Relationship Id="rId2012" Type="http://schemas.openxmlformats.org/officeDocument/2006/relationships/image" Target="../media/image20.png"/><Relationship Id="rId2013" Type="http://schemas.openxmlformats.org/officeDocument/2006/relationships/image" Target="../media/image52.png"/><Relationship Id="rId2015" Type="http://schemas.openxmlformats.org/officeDocument/2006/relationships/image" Target="../media/image54.png"/><Relationship Id="rId2017" Type="http://schemas.openxmlformats.org/officeDocument/2006/relationships/image" Target="../media/image53.png"/><Relationship Id="rId2018" Type="http://schemas.openxmlformats.org/officeDocument/2006/relationships/image" Target="../media/image26.png"/><Relationship Id="rId2020" Type="http://schemas.openxmlformats.org/officeDocument/2006/relationships/image" Target="../media/image50.png"/><Relationship Id="rId2021" Type="http://schemas.openxmlformats.org/officeDocument/2006/relationships/image" Target="../media/image48.png"/><Relationship Id="rId2025" Type="http://schemas.openxmlformats.org/officeDocument/2006/relationships/image" Target="../media/image51.png"/><Relationship Id="rId2026" Type="http://schemas.openxmlformats.org/officeDocument/2006/relationships/image" Target="../media/image27.png"/><Relationship Id="rId2030" Type="http://schemas.openxmlformats.org/officeDocument/2006/relationships/image" Target="../media/image51.png"/><Relationship Id="rId2031" Type="http://schemas.openxmlformats.org/officeDocument/2006/relationships/image" Target="../media/image27.png"/><Relationship Id="rId2035" Type="http://schemas.openxmlformats.org/officeDocument/2006/relationships/image" Target="../media/image51.png"/><Relationship Id="rId2036" Type="http://schemas.openxmlformats.org/officeDocument/2006/relationships/image" Target="../media/image27.png"/></Relationships>
</file>

<file path=ppt/slides/_rels/slide3.xml.rels><?xml version="1.0" encoding="UTF-8" standalone="yes"?><Relationships xmlns="http://schemas.openxmlformats.org/package/2006/relationships"><Relationship Id="rId1" Target="../slideLayouts/slideLayout1.xml" Type="http://schemas.openxmlformats.org/officeDocument/2006/relationships/slideLayout"/><Relationship Id="rId301" Type="http://schemas.openxmlformats.org/officeDocument/2006/relationships/image" Target="../media/image55.png"/><Relationship Id="rId302" Type="http://schemas.openxmlformats.org/officeDocument/2006/relationships/image" Target="../media/image21.png"/><Relationship Id="rId306" Type="http://schemas.openxmlformats.org/officeDocument/2006/relationships/image" Target="../media/image25.png"/><Relationship Id="rId307" Type="http://schemas.openxmlformats.org/officeDocument/2006/relationships/image" Target="../media/image22.png"/><Relationship Id="rId3010" Type="http://schemas.openxmlformats.org/officeDocument/2006/relationships/image" Target="../media/image32.png"/></Relationships>
</file>

<file path=ppt/slides/_rels/slide4.xml.rels><?xml version="1.0" encoding="UTF-8" standalone="yes"?><Relationships xmlns="http://schemas.openxmlformats.org/package/2006/relationships"><Relationship Id="rId1" Target="../slideLayouts/slideLayout1.xml" Type="http://schemas.openxmlformats.org/officeDocument/2006/relationships/slideLayout"/><Relationship Id="rId401" Type="http://schemas.openxmlformats.org/officeDocument/2006/relationships/image" Target="../media/image5.png"/><Relationship Id="rId402" Type="http://schemas.openxmlformats.org/officeDocument/2006/relationships/image" Target="../media/image23.png"/><Relationship Id="rId403" Type="http://schemas.openxmlformats.org/officeDocument/2006/relationships/image" Target="../media/image24.png"/><Relationship Id="rId404" Type="http://schemas.openxmlformats.org/officeDocument/2006/relationships/image" Target="../media/image36.png"/><Relationship Id="rId405" Type="http://schemas.openxmlformats.org/officeDocument/2006/relationships/image" Target="../media/image30.png"/><Relationship Id="rId406" Type="http://schemas.openxmlformats.org/officeDocument/2006/relationships/image" Target="../media/image33.png"/><Relationship Id="rId407" Type="http://schemas.openxmlformats.org/officeDocument/2006/relationships/image" Target="../media/image28.png"/><Relationship Id="rId408" Type="http://schemas.openxmlformats.org/officeDocument/2006/relationships/image" Target="../media/image29.png"/><Relationship Id="rId4016" Type="http://schemas.openxmlformats.org/officeDocument/2006/relationships/image" Target="../media/image31.png"/><Relationship Id="rId4017" Type="http://schemas.openxmlformats.org/officeDocument/2006/relationships/image" Target="../media/image35.png"/></Relationships>
</file>

<file path=ppt/slides/_rels/slide5.xml.rels><?xml version="1.0" encoding="UTF-8" standalone="yes"?><Relationships xmlns="http://schemas.openxmlformats.org/package/2006/relationships"><Relationship Id="rId1" Target="../slideLayouts/slideLayout1.xml" Type="http://schemas.openxmlformats.org/officeDocument/2006/relationships/slideLayout"/><Relationship Id="rId501" Type="http://schemas.openxmlformats.org/officeDocument/2006/relationships/image" Target="../media/image37.png"/><Relationship Id="rId502" Type="http://schemas.openxmlformats.org/officeDocument/2006/relationships/image" Target="../media/image39.png"/><Relationship Id="rId503" Type="http://schemas.openxmlformats.org/officeDocument/2006/relationships/image" Target="../media/image44.png"/><Relationship Id="rId508" Type="http://schemas.openxmlformats.org/officeDocument/2006/relationships/image" Target="../media/image123.png"/><Relationship Id="rId509" Type="http://schemas.openxmlformats.org/officeDocument/2006/relationships/image" Target="../media/image45.png"/><Relationship Id="rId5010" Type="http://schemas.openxmlformats.org/officeDocument/2006/relationships/image" Target="../media/image47.png"/><Relationship Id="rId5011" Type="http://schemas.openxmlformats.org/officeDocument/2006/relationships/image" Target="../media/image34.png"/></Relationships>
</file>

<file path=ppt/slides/_rels/slide6.xml.rels><?xml version="1.0" encoding="UTF-8" standalone="yes"?><Relationships xmlns="http://schemas.openxmlformats.org/package/2006/relationships"><Relationship Id="rId1" Target="../slideLayouts/slideLayout1.xml" Type="http://schemas.openxmlformats.org/officeDocument/2006/relationships/slideLayout"/><Relationship Id="rId601" Type="http://schemas.openxmlformats.org/officeDocument/2006/relationships/image" Target="../media/image38.png"/><Relationship Id="rId602" Type="http://schemas.openxmlformats.org/officeDocument/2006/relationships/image" Target="../media/image46.png"/><Relationship Id="rId603" Type="http://schemas.openxmlformats.org/officeDocument/2006/relationships/image" Target="../media/image43.png"/><Relationship Id="rId604" Type="http://schemas.openxmlformats.org/officeDocument/2006/relationships/image" Target="../media/image40.png"/><Relationship Id="rId605" Type="http://schemas.openxmlformats.org/officeDocument/2006/relationships/image" Target="../media/image40.png"/><Relationship Id="rId606" Type="http://schemas.openxmlformats.org/officeDocument/2006/relationships/image" Target="../media/image41.png"/><Relationship Id="rId607" Type="http://schemas.openxmlformats.org/officeDocument/2006/relationships/image" Target="../media/image42.png"/><Relationship Id="rId608" Type="http://schemas.openxmlformats.org/officeDocument/2006/relationships/image" Target="../media/image20.png"/><Relationship Id="rId609" Type="http://schemas.openxmlformats.org/officeDocument/2006/relationships/image" Target="../media/image63.png"/><Relationship Id="rId6010" Type="http://schemas.openxmlformats.org/officeDocument/2006/relationships/image" Target="../media/image57.png"/><Relationship Id="rId6011" Type="http://schemas.openxmlformats.org/officeDocument/2006/relationships/image" Target="../media/image56.png"/><Relationship Id="rId6012" Type="http://schemas.openxmlformats.org/officeDocument/2006/relationships/image" Target="../media/image61.png"/><Relationship Id="rId6013" Type="http://schemas.openxmlformats.org/officeDocument/2006/relationships/image" Target="../media/image61.png"/><Relationship Id="rId6014" Type="http://schemas.openxmlformats.org/officeDocument/2006/relationships/image" Target="../media/image58.png"/><Relationship Id="rId6015" Type="http://schemas.openxmlformats.org/officeDocument/2006/relationships/image" Target="../media/image59.png"/><Relationship Id="rId6016" Type="http://schemas.openxmlformats.org/officeDocument/2006/relationships/image" Target="../media/image20.png"/><Relationship Id="rId6017" Type="http://schemas.openxmlformats.org/officeDocument/2006/relationships/image" Target="../media/image62.png"/><Relationship Id="rId6018" Type="http://schemas.openxmlformats.org/officeDocument/2006/relationships/image" Target="../media/image60.png"/><Relationship Id="rId6019" Type="http://schemas.openxmlformats.org/officeDocument/2006/relationships/image" Target="../media/image43.png"/><Relationship Id="rId6020" Type="http://schemas.openxmlformats.org/officeDocument/2006/relationships/image" Target="../media/image41.png"/><Relationship Id="rId6021" Type="http://schemas.openxmlformats.org/officeDocument/2006/relationships/image" Target="../media/image40.png"/><Relationship Id="rId6022" Type="http://schemas.openxmlformats.org/officeDocument/2006/relationships/image" Target="../media/image40.png"/><Relationship Id="rId6023" Type="http://schemas.openxmlformats.org/officeDocument/2006/relationships/image" Target="../media/image42.png"/><Relationship Id="rId6024" Type="http://schemas.openxmlformats.org/officeDocument/2006/relationships/image" Target="../media/image20.png"/><Relationship Id="rId6025" Type="http://schemas.openxmlformats.org/officeDocument/2006/relationships/image" Target="../media/image63.png"/><Relationship Id="rId6026" Type="http://schemas.openxmlformats.org/officeDocument/2006/relationships/image" Target="../media/image64.png"/><Relationship Id="rId6027" Type="http://schemas.openxmlformats.org/officeDocument/2006/relationships/image" Target="../media/image72.png"/><Relationship Id="rId6028" Type="http://schemas.openxmlformats.org/officeDocument/2006/relationships/image" Target="../media/image71.png"/><Relationship Id="rId6029" Type="http://schemas.openxmlformats.org/officeDocument/2006/relationships/image" Target="../media/image43.png"/><Relationship Id="rId6030" Type="http://schemas.openxmlformats.org/officeDocument/2006/relationships/image" Target="../media/image41.png"/><Relationship Id="rId6031" Type="http://schemas.openxmlformats.org/officeDocument/2006/relationships/image" Target="../media/image40.png"/><Relationship Id="rId6032" Type="http://schemas.openxmlformats.org/officeDocument/2006/relationships/image" Target="../media/image40.png"/><Relationship Id="rId6039" Type="http://schemas.openxmlformats.org/officeDocument/2006/relationships/image" Target="../media/image74.png"/><Relationship Id="rId6040" Type="http://schemas.openxmlformats.org/officeDocument/2006/relationships/image" Target="../media/image70.png"/><Relationship Id="rId6042" Type="http://schemas.openxmlformats.org/officeDocument/2006/relationships/image" Target="../media/image42.png"/><Relationship Id="rId6043" Type="http://schemas.openxmlformats.org/officeDocument/2006/relationships/image" Target="../media/image20.png"/><Relationship Id="rId6044" Type="http://schemas.openxmlformats.org/officeDocument/2006/relationships/image" Target="../media/image63.png"/></Relationships>
</file>

<file path=ppt/slides/_rels/slide7.xml.rels><?xml version="1.0" encoding="UTF-8" standalone="yes"?><Relationships xmlns="http://schemas.openxmlformats.org/package/2006/relationships"><Relationship Id="rId1" Target="../slideLayouts/slideLayout1.xml" Type="http://schemas.openxmlformats.org/officeDocument/2006/relationships/slideLayout"/><Relationship Id="rId701" Type="http://schemas.openxmlformats.org/officeDocument/2006/relationships/image" Target="../media/image65.png"/><Relationship Id="rId702" Type="http://schemas.openxmlformats.org/officeDocument/2006/relationships/image" Target="../media/image75.png"/><Relationship Id="rId704" Type="http://schemas.openxmlformats.org/officeDocument/2006/relationships/image" Target="../media/image77.png"/><Relationship Id="rId706" Type="http://schemas.openxmlformats.org/officeDocument/2006/relationships/image" Target="../media/image79.png"/><Relationship Id="rId709" Type="http://schemas.openxmlformats.org/officeDocument/2006/relationships/image" Target="../media/image88.png"/><Relationship Id="rId7011" Type="http://schemas.openxmlformats.org/officeDocument/2006/relationships/image" Target="../media/image82.png"/></Relationships>
</file>

<file path=ppt/slides/_rels/slide8.xml.rels><?xml version="1.0" encoding="UTF-8" standalone="yes"?><Relationships xmlns="http://schemas.openxmlformats.org/package/2006/relationships"><Relationship Id="rId1" Target="../slideLayouts/slideLayout1.xml" Type="http://schemas.openxmlformats.org/officeDocument/2006/relationships/slideLayout"/><Relationship Id="rId801" Type="http://schemas.openxmlformats.org/officeDocument/2006/relationships/image" Target="../media/image55.png"/><Relationship Id="rId802" Type="http://schemas.openxmlformats.org/officeDocument/2006/relationships/image" Target="../media/image81.png"/><Relationship Id="rId806" Type="http://schemas.openxmlformats.org/officeDocument/2006/relationships/image" Target="../media/image25.png"/><Relationship Id="rId807" Type="http://schemas.openxmlformats.org/officeDocument/2006/relationships/image" Target="../media/image83.png"/><Relationship Id="rId8010" Type="http://schemas.openxmlformats.org/officeDocument/2006/relationships/image" Target="../media/image32.png"/></Relationships>
</file>

<file path=ppt/slides/_rels/slide9.xml.rels><?xml version="1.0" encoding="UTF-8" standalone="yes"?><Relationships xmlns="http://schemas.openxmlformats.org/package/2006/relationships"><Relationship Id="rId1" Target="../slideLayouts/slideLayout1.xml" Type="http://schemas.openxmlformats.org/officeDocument/2006/relationships/slideLayout"/><Relationship Id="rId901" Type="http://schemas.openxmlformats.org/officeDocument/2006/relationships/image" Target="../media/image66.png"/><Relationship Id="rId902" Type="http://schemas.openxmlformats.org/officeDocument/2006/relationships/image" Target="../media/image78.png"/><Relationship Id="rId903" Type="http://schemas.openxmlformats.org/officeDocument/2006/relationships/image" Target="../media/image89.png"/><Relationship Id="rId906" Type="http://schemas.openxmlformats.org/officeDocument/2006/relationships/image" Target="../media/image84.png"/><Relationship Id="rId909" Type="http://schemas.openxmlformats.org/officeDocument/2006/relationships/image" Target="../media/image76.png"/><Relationship Id="rId9012" Type="http://schemas.openxmlformats.org/officeDocument/2006/relationships/image" Target="../media/image84.png"/><Relationship Id="rId9015" Type="http://schemas.openxmlformats.org/officeDocument/2006/relationships/image" Target="../media/image76.png"/><Relationship Id="rId9018" Type="http://schemas.openxmlformats.org/officeDocument/2006/relationships/image" Target="../media/image86.png"/><Relationship Id="rId9019"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101" name="image 101"/>
          <p:cNvPicPr>
            <a:picLocks noChangeAspect="1"/>
          </p:cNvPicPr>
          <p:nvPr/>
        </p:nvPicPr>
        <p:blipFill>
          <a:blip r:embed="rId101">
                </a:blip>
          <a:srcRect/>
          <a:stretch>
            <a:fillRect/>
          </a:stretch>
        </p:blipFill>
        <p:spPr>
          <a:xfrm rot="0" flipV="0" flipH="0">
            <a:off x="698500" y="825500"/>
            <a:ext cx="5690208" cy="774700"/>
          </a:xfrm>
          <a:prstGeom prst="rect">
            <a:avLst/>
          </a:prstGeom>
        </p:spPr>
      </p:pic>
      <p:sp>
        <p:nvSpPr>
          <p:cNvPr id="102" name="Object 102"/>
          <p:cNvSpPr txBox="1"/>
          <p:nvPr/>
        </p:nvSpPr>
        <p:spPr>
          <a:xfrm>
            <a:off x="526568" y="876300"/>
            <a:ext cx="6058862" cy="520700"/>
          </a:xfrm>
          <a:prstGeom prst="rect">
            <a:avLst/>
          </a:prstGeom>
        </p:spPr>
        <p:txBody>
          <a:bodyPr vert="horz" anchor="t" rtlCol="0" anchorCtr="0">
            <a:noAutofit/>
          </a:bodyPr>
          <a:lstStyle/>
          <a:p>
            <a:pPr algn="ctr">
              <a:lnSpc>
                <a:spcPct val="114166"/>
              </a:lnSpc>
            </a:pPr>
            <a:r>
              <a:rPr sz="3000" i="0" b="0" dirty="0" smtClean="0" lang="zh-CN">
                <a:solidFill>
                  <a:srgbClr val="FFFFFF"/>
                </a:solidFill>
                <a:latin typeface="OPPOSans-B"/>
                <a:ea typeface="OPPOSans-B"/>
              </a:rPr>
              <a:t># 2020 XIAOHONGSHU</a:t>
            </a:r>
            <a:endParaRPr lang="zh-CN" altLang="en-US"/>
          </a:p>
        </p:txBody>
      </p:sp>
      <p:sp>
        <p:nvSpPr>
          <p:cNvPr id="103" name="Object 103"/>
          <p:cNvSpPr txBox="1"/>
          <p:nvPr/>
        </p:nvSpPr>
        <p:spPr>
          <a:xfrm>
            <a:off x="1219200" y="1877070"/>
            <a:ext cx="18303209" cy="2400299"/>
          </a:xfrm>
          <a:prstGeom prst="rect">
            <a:avLst/>
          </a:prstGeom>
        </p:spPr>
        <p:txBody>
          <a:bodyPr vert="horz" anchor="t" rtlCol="0" anchorCtr="0">
            <a:noAutofit/>
          </a:bodyPr>
          <a:lstStyle/>
          <a:p>
            <a:pPr algn="l">
              <a:lnSpc>
                <a:spcPct val="83333"/>
              </a:lnSpc>
            </a:pPr>
            <a:r>
              <a:rPr sz="9500" i="0" b="0" dirty="0" smtClean="0" lang="zh-CN">
                <a:solidFill>
                  <a:srgbClr val="000000"/>
                </a:solidFill>
                <a:latin typeface="OPPOSans-B"/>
                <a:ea typeface="OPPOSans-B"/>
              </a:rPr>
              <a:t>GAODING ADVERTISING</a:t>
            </a:r>
            <a:endParaRPr lang="zh-CN" altLang="en-US" sz="9500"/>
          </a:p>
          <a:p>
            <a:pPr algn="l">
              <a:lnSpc>
                <a:spcPct val="83333"/>
              </a:lnSpc>
            </a:pPr>
            <a:r>
              <a:rPr sz="9500" i="0" b="0" dirty="0" smtClean="0" lang="zh-CN">
                <a:solidFill>
                  <a:srgbClr val="000000"/>
                </a:solidFill>
                <a:latin typeface="OPPOSans-B"/>
                <a:ea typeface="OPPOSans-B"/>
              </a:rPr>
              <a:t>RESEARCH SUMMARY</a:t>
            </a:r>
            <a:endParaRPr lang="zh-CN" altLang="en-US"/>
          </a:p>
        </p:txBody>
      </p:sp>
      <p:pic>
        <p:nvPicPr>
          <p:cNvPr id="104" name="image 104"/>
          <p:cNvPicPr>
            <a:picLocks noChangeAspect="1"/>
          </p:cNvPicPr>
          <p:nvPr/>
        </p:nvPicPr>
        <p:blipFill>
          <a:blip r:embed="rId104">
                </a:blip>
          <a:srcRect/>
          <a:stretch>
            <a:fillRect/>
          </a:stretch>
        </p:blipFill>
        <p:spPr>
          <a:xfrm rot="0" flipV="0" flipH="0">
            <a:off x="698500" y="4914900"/>
            <a:ext cx="16979900" cy="2590800"/>
          </a:xfrm>
          <a:prstGeom prst="rect">
            <a:avLst/>
          </a:prstGeom>
        </p:spPr>
      </p:pic>
      <p:sp>
        <p:nvSpPr>
          <p:cNvPr id="105" name="Object 105"/>
          <p:cNvSpPr txBox="1"/>
          <p:nvPr/>
        </p:nvSpPr>
        <p:spPr>
          <a:xfrm>
            <a:off x="1181100" y="5109978"/>
            <a:ext cx="18225184" cy="1917700"/>
          </a:xfrm>
          <a:prstGeom prst="rect">
            <a:avLst/>
          </a:prstGeom>
        </p:spPr>
        <p:txBody>
          <a:bodyPr vert="horz" anchor="t" rtlCol="0" anchorCtr="0">
            <a:noAutofit/>
          </a:bodyPr>
          <a:lstStyle/>
          <a:p>
            <a:pPr algn="l">
              <a:lnSpc>
                <a:spcPct val="114166"/>
              </a:lnSpc>
            </a:pPr>
            <a:r>
              <a:rPr sz="11000" i="0" b="0" dirty="0" smtClean="0" lang="zh-CN">
                <a:solidFill>
                  <a:srgbClr val="FFFFFF"/>
                </a:solidFill>
                <a:latin typeface="OPPOSans-B"/>
                <a:ea typeface="OPPOSans-B"/>
              </a:rPr>
              <a:t>小红书广告研究总结汇报</a:t>
            </a:r>
            <a:endParaRPr lang="zh-CN" altLang="en-US"/>
          </a:p>
        </p:txBody>
      </p:sp>
      <p:pic>
        <p:nvPicPr>
          <p:cNvPr id="106" name="image 106"/>
          <p:cNvPicPr>
            <a:picLocks noChangeAspect="1"/>
          </p:cNvPicPr>
          <p:nvPr/>
        </p:nvPicPr>
        <p:blipFill>
          <a:blip r:embed="rId106">
                </a:blip>
          <a:srcRect/>
          <a:stretch>
            <a:fillRect/>
          </a:stretch>
        </p:blipFill>
        <p:spPr>
          <a:xfrm rot="0" flipV="0" flipH="0">
            <a:off x="17678400" y="4914900"/>
            <a:ext cx="5867400" cy="1346200"/>
          </a:xfrm>
          <a:prstGeom prst="rect">
            <a:avLst/>
          </a:prstGeom>
        </p:spPr>
      </p:pic>
      <p:sp>
        <p:nvSpPr>
          <p:cNvPr id="107" name="Object 107"/>
          <p:cNvSpPr txBox="1"/>
          <p:nvPr/>
        </p:nvSpPr>
        <p:spPr>
          <a:xfrm>
            <a:off x="17561856" y="5118100"/>
            <a:ext cx="6100486" cy="787400"/>
          </a:xfrm>
          <a:prstGeom prst="rect">
            <a:avLst/>
          </a:prstGeom>
        </p:spPr>
        <p:txBody>
          <a:bodyPr vert="horz" anchor="t" rtlCol="0" anchorCtr="0">
            <a:noAutofit/>
          </a:bodyPr>
          <a:lstStyle/>
          <a:p>
            <a:pPr algn="ctr">
              <a:lnSpc>
                <a:spcPct val="114166"/>
              </a:lnSpc>
            </a:pPr>
            <a:r>
              <a:rPr sz="4500" i="0" b="0" dirty="0" smtClean="0" lang="zh-CN">
                <a:solidFill>
                  <a:srgbClr val="FFFFFF"/>
                </a:solidFill>
                <a:latin typeface="OPPOSans-B"/>
                <a:ea typeface="OPPOSans-B"/>
              </a:rPr>
              <a:t>演讲人/SPEAKER</a:t>
            </a:r>
            <a:endParaRPr lang="zh-CN" altLang="en-US"/>
          </a:p>
        </p:txBody>
      </p:sp>
      <p:pic>
        <p:nvPicPr>
          <p:cNvPr id="108" name="image 108"/>
          <p:cNvPicPr>
            <a:picLocks noChangeAspect="1"/>
          </p:cNvPicPr>
          <p:nvPr/>
        </p:nvPicPr>
        <p:blipFill>
          <a:blip r:embed="rId108">
                </a:blip>
          <a:srcRect/>
          <a:stretch>
            <a:fillRect/>
          </a:stretch>
        </p:blipFill>
        <p:spPr>
          <a:xfrm rot="0" flipV="0" flipH="0">
            <a:off x="17678400" y="6273800"/>
            <a:ext cx="5867400" cy="1231900"/>
          </a:xfrm>
          <a:prstGeom prst="rect">
            <a:avLst/>
          </a:prstGeom>
        </p:spPr>
      </p:pic>
      <p:sp>
        <p:nvSpPr>
          <p:cNvPr id="109" name="Object 109"/>
          <p:cNvSpPr txBox="1"/>
          <p:nvPr/>
        </p:nvSpPr>
        <p:spPr>
          <a:xfrm>
            <a:off x="19153273" y="6426200"/>
            <a:ext cx="2917653" cy="787400"/>
          </a:xfrm>
          <a:prstGeom prst="rect">
            <a:avLst/>
          </a:prstGeom>
        </p:spPr>
        <p:txBody>
          <a:bodyPr vert="horz" anchor="t" rtlCol="0" anchorCtr="0">
            <a:noAutofit/>
          </a:bodyPr>
          <a:lstStyle/>
          <a:p>
            <a:pPr algn="ctr">
              <a:lnSpc>
                <a:spcPct val="114166"/>
              </a:lnSpc>
            </a:pPr>
            <a:r>
              <a:rPr sz="4500" i="0" b="1" dirty="0" smtClean="0" lang="zh-CN">
                <a:solidFill>
                  <a:srgbClr val="000000"/>
                </a:solidFill>
                <a:latin typeface="OPPOSans-R"/>
                <a:ea typeface="OPPOSans-R"/>
              </a:rPr>
              <a:t>高小定</a:t>
            </a:r>
            <a:endParaRPr lang="zh-CN" altLang="en-US"/>
          </a:p>
        </p:txBody>
      </p:sp>
      <p:sp>
        <p:nvSpPr>
          <p:cNvPr id="1010" name="Object 1010"/>
          <p:cNvSpPr txBox="1"/>
          <p:nvPr/>
        </p:nvSpPr>
        <p:spPr>
          <a:xfrm>
            <a:off x="1206500" y="10433050"/>
            <a:ext cx="20649895" cy="1206500"/>
          </a:xfrm>
          <a:prstGeom prst="rect">
            <a:avLst/>
          </a:prstGeom>
        </p:spPr>
        <p:txBody>
          <a:bodyPr vert="horz" anchor="t" rtlCol="0" anchorCtr="0">
            <a:noAutofit/>
          </a:bodyPr>
          <a:lstStyle/>
          <a:p>
            <a:pPr algn="l">
              <a:lnSpc>
                <a:spcPct val="114166"/>
              </a:lnSpc>
            </a:pPr>
            <a:r>
              <a:rPr sz="7000" i="0" b="0" dirty="0" smtClean="0" lang="zh-CN">
                <a:solidFill>
                  <a:srgbClr val="000000"/>
                </a:solidFill>
                <a:latin typeface="OPPOSans-B"/>
                <a:ea typeface="OPPOSans-B"/>
              </a:rPr>
              <a:t>2020 ADVERTISING RESEARCH SUMMARY</a:t>
            </a:r>
            <a:endParaRPr lang="zh-CN" altLang="en-US"/>
          </a:p>
        </p:txBody>
      </p:sp>
      <p:sp>
        <p:nvSpPr>
          <p:cNvPr id="1011" name="Object 1011"/>
          <p:cNvSpPr txBox="1"/>
          <p:nvPr/>
        </p:nvSpPr>
        <p:spPr>
          <a:xfrm>
            <a:off x="21665901" y="10217150"/>
            <a:ext cx="1879898" cy="1638300"/>
          </a:xfrm>
          <a:prstGeom prst="rect">
            <a:avLst/>
          </a:prstGeom>
        </p:spPr>
        <p:txBody>
          <a:bodyPr vert="horz" anchor="t" rtlCol="0" anchorCtr="0">
            <a:noAutofit/>
          </a:bodyPr>
          <a:lstStyle/>
          <a:p>
            <a:pPr algn="ctr">
              <a:lnSpc>
                <a:spcPct val="83333"/>
              </a:lnSpc>
            </a:pPr>
            <a:r>
              <a:rPr sz="6500" i="0" b="0" dirty="0" smtClean="0" lang="zh-CN">
                <a:solidFill>
                  <a:srgbClr val="000000"/>
                </a:solidFill>
                <a:latin typeface="OPPOSans-B"/>
                <a:ea typeface="OPPOSans-B"/>
              </a:rPr>
              <a:t>20</a:t>
            </a:r>
            <a:endParaRPr lang="zh-CN" altLang="en-US" sz="6500"/>
          </a:p>
          <a:p>
            <a:pPr algn="ctr">
              <a:lnSpc>
                <a:spcPct val="83333"/>
              </a:lnSpc>
            </a:pPr>
            <a:r>
              <a:rPr sz="6500" i="0" b="0" dirty="0" smtClean="0" lang="zh-CN">
                <a:solidFill>
                  <a:srgbClr val="000000"/>
                </a:solidFill>
                <a:latin typeface="OPPOSans-B"/>
                <a:ea typeface="OPPOSans-B"/>
              </a:rPr>
              <a:t>20</a:t>
            </a:r>
            <a:endParaRPr lang="zh-CN" altLang="en-US"/>
          </a:p>
        </p:txBody>
      </p:sp>
      <p:sp>
        <p:nvSpPr>
          <p:cNvPr id="1012" name="Object 1012"/>
          <p:cNvSpPr txBox="1"/>
          <p:nvPr/>
        </p:nvSpPr>
        <p:spPr>
          <a:xfrm>
            <a:off x="660399" y="12166600"/>
            <a:ext cx="5131409" cy="520700"/>
          </a:xfrm>
          <a:prstGeom prst="rect">
            <a:avLst/>
          </a:prstGeom>
        </p:spPr>
        <p:txBody>
          <a:bodyPr vert="horz" anchor="t" rtlCol="0" anchorCtr="0">
            <a:noAutofit/>
          </a:bodyPr>
          <a:lstStyle/>
          <a:p>
            <a:pPr algn="ctr">
              <a:lnSpc>
                <a:spcPct val="114166"/>
              </a:lnSpc>
            </a:pPr>
            <a:r>
              <a:rPr sz="3000" i="0" b="1" dirty="0" smtClean="0" lang="zh-CN">
                <a:solidFill>
                  <a:srgbClr val="000000"/>
                </a:solidFill>
                <a:latin typeface="OPPOSans-R"/>
                <a:ea typeface="OPPOSans-R"/>
              </a:rPr>
              <a:t>WWW.GAODING.COM</a:t>
            </a:r>
            <a:endParaRPr lang="zh-CN" altLang="en-US"/>
          </a:p>
        </p:txBody>
      </p:sp>
      <p:pic>
        <p:nvPicPr>
          <p:cNvPr id="1013" name="image 1013"/>
          <p:cNvPicPr>
            <a:picLocks noChangeAspect="1"/>
          </p:cNvPicPr>
          <p:nvPr/>
        </p:nvPicPr>
        <p:blipFill>
          <a:blip r:embed="rId1013">
                </a:blip>
          <a:srcRect/>
          <a:stretch>
            <a:fillRect/>
          </a:stretch>
        </p:blipFill>
        <p:spPr>
          <a:xfrm rot="0" flipV="0" flipH="0">
            <a:off x="660400" y="787400"/>
            <a:ext cx="22923500" cy="12141200"/>
          </a:xfrm>
          <a:prstGeom prst="rect">
            <a:avLst/>
          </a:prstGeom>
        </p:spPr>
      </p:pic>
      <p:pic>
        <p:nvPicPr>
          <p:cNvPr id="1014" name="image 1014"/>
          <p:cNvPicPr>
            <a:picLocks noChangeAspect="1"/>
          </p:cNvPicPr>
          <p:nvPr/>
        </p:nvPicPr>
        <p:blipFill>
          <a:blip r:embed="rId1014">
                </a:blip>
          <a:srcRect/>
          <a:stretch>
            <a:fillRect/>
          </a:stretch>
        </p:blipFill>
        <p:spPr>
          <a:xfrm rot="0" flipV="0" flipH="0">
            <a:off x="5753100" y="12103100"/>
            <a:ext cx="17792700" cy="800100"/>
          </a:xfrm>
          <a:prstGeom prst="rect">
            <a:avLst/>
          </a:prstGeom>
        </p:spPr>
      </p:pic>
      <p:pic>
        <p:nvPicPr>
          <p:cNvPr id="1015" name="image 1015"/>
          <p:cNvPicPr>
            <a:picLocks noChangeAspect="1"/>
          </p:cNvPicPr>
          <p:nvPr/>
        </p:nvPicPr>
        <p:blipFill>
          <a:blip r:embed="rId1015">
                </a:blip>
          <a:srcRect/>
          <a:stretch>
            <a:fillRect/>
          </a:stretch>
        </p:blipFill>
        <p:spPr>
          <a:xfrm rot="0" flipV="0" flipH="0">
            <a:off x="6184900" y="12407900"/>
            <a:ext cx="17094200" cy="203200"/>
          </a:xfrm>
          <a:prstGeom prst="rect">
            <a:avLst/>
          </a:prstGeom>
        </p:spPr>
      </p:pic>
      <p:pic>
        <p:nvPicPr>
          <p:cNvPr id="1016" name="image 1016"/>
          <p:cNvPicPr>
            <a:picLocks noChangeAspect="1"/>
          </p:cNvPicPr>
          <p:nvPr/>
        </p:nvPicPr>
        <p:blipFill>
          <a:blip r:embed="rId1016">
                </a:blip>
          <a:srcRect/>
          <a:stretch>
            <a:fillRect/>
          </a:stretch>
        </p:blipFill>
        <p:spPr>
          <a:xfrm rot="0" flipV="0" flipH="0">
            <a:off x="698500" y="7531100"/>
            <a:ext cx="3238500" cy="2603500"/>
          </a:xfrm>
          <a:prstGeom prst="rect">
            <a:avLst/>
          </a:prstGeom>
        </p:spPr>
      </p:pic>
      <p:pic>
        <p:nvPicPr>
          <p:cNvPr id="1017" name="image 1017"/>
          <p:cNvPicPr>
            <a:picLocks noChangeAspect="1"/>
          </p:cNvPicPr>
          <p:nvPr/>
        </p:nvPicPr>
        <p:blipFill>
          <a:blip r:embed="rId1017">
                </a:blip>
          <a:srcRect/>
          <a:stretch>
            <a:fillRect/>
          </a:stretch>
        </p:blipFill>
        <p:spPr>
          <a:xfrm rot="0" flipV="0" flipH="0">
            <a:off x="16014700" y="1943100"/>
            <a:ext cx="2819400" cy="2527300"/>
          </a:xfrm>
          <a:prstGeom prst="rect">
            <a:avLst/>
          </a:prstGeom>
        </p:spPr>
      </p:pic>
      <p:pic>
        <p:nvPicPr>
          <p:cNvPr id="1018" name="image 1018"/>
          <p:cNvPicPr>
            <a:picLocks noChangeAspect="1"/>
          </p:cNvPicPr>
          <p:nvPr/>
        </p:nvPicPr>
        <p:blipFill>
          <a:blip r:embed="rId1018">
                </a:blip>
          <a:srcRect/>
          <a:stretch>
            <a:fillRect/>
          </a:stretch>
        </p:blipFill>
        <p:spPr>
          <a:xfrm rot="0" flipV="0" flipH="0">
            <a:off x="1257300" y="7874000"/>
            <a:ext cx="2209800" cy="1968500"/>
          </a:xfrm>
          <a:prstGeom prst="rect">
            <a:avLst/>
          </a:prstGeom>
        </p:spPr>
      </p:pic>
      <p:pic>
        <p:nvPicPr>
          <p:cNvPr id="1019" name="image 1019"/>
          <p:cNvPicPr>
            <a:picLocks noChangeAspect="1"/>
          </p:cNvPicPr>
          <p:nvPr/>
        </p:nvPicPr>
        <p:blipFill>
          <a:blip r:embed="rId1019">
                </a:blip>
          <a:srcRect/>
          <a:stretch>
            <a:fillRect/>
          </a:stretch>
        </p:blipFill>
        <p:spPr>
          <a:xfrm rot="0" flipV="0" flipH="0">
            <a:off x="19862800" y="2209800"/>
            <a:ext cx="1409700" cy="2057400"/>
          </a:xfrm>
          <a:prstGeom prst="rect">
            <a:avLst/>
          </a:prstGeom>
        </p:spPr>
      </p:pic>
      <p:pic>
        <p:nvPicPr>
          <p:cNvPr id="1020" name="image 1020"/>
          <p:cNvPicPr>
            <a:picLocks noChangeAspect="1"/>
          </p:cNvPicPr>
          <p:nvPr/>
        </p:nvPicPr>
        <p:blipFill>
          <a:blip r:embed="rId1020">
                </a:blip>
          <a:srcRect/>
          <a:stretch>
            <a:fillRect/>
          </a:stretch>
        </p:blipFill>
        <p:spPr>
          <a:xfrm rot="0" flipV="0" flipH="0">
            <a:off x="21590000" y="2209800"/>
            <a:ext cx="1397000" cy="2057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1001" name="image 1001"/>
          <p:cNvPicPr>
            <a:picLocks noChangeAspect="1"/>
          </p:cNvPicPr>
          <p:nvPr/>
        </p:nvPicPr>
        <p:blipFill>
          <a:blip r:embed="rId1001">
                </a:blip>
          <a:srcRect/>
          <a:stretch>
            <a:fillRect/>
          </a:stretch>
        </p:blipFill>
        <p:spPr>
          <a:xfrm rot="0" flipV="0" flipH="0">
            <a:off x="1384300" y="863600"/>
            <a:ext cx="3441700" cy="7962900"/>
          </a:xfrm>
          <a:prstGeom prst="rect">
            <a:avLst/>
          </a:prstGeom>
        </p:spPr>
      </p:pic>
      <p:pic>
        <p:nvPicPr>
          <p:cNvPr id="1002" name="image 1002"/>
          <p:cNvPicPr>
            <a:picLocks noChangeAspect="1"/>
          </p:cNvPicPr>
          <p:nvPr/>
        </p:nvPicPr>
        <p:blipFill>
          <a:blip r:embed="rId1002">
                </a:blip>
          <a:srcRect/>
          <a:stretch>
            <a:fillRect/>
          </a:stretch>
        </p:blipFill>
        <p:spPr>
          <a:xfrm rot="0" flipV="0" flipH="0">
            <a:off x="2476500" y="1866900"/>
            <a:ext cx="19431000" cy="9982200"/>
          </a:xfrm>
          <a:prstGeom prst="rect">
            <a:avLst/>
          </a:prstGeom>
        </p:spPr>
      </p:pic>
      <p:sp>
        <p:nvSpPr>
          <p:cNvPr id="1003" name="Object 1003"/>
          <p:cNvSpPr txBox="1"/>
          <p:nvPr/>
        </p:nvSpPr>
        <p:spPr>
          <a:xfrm>
            <a:off x="3949700" y="3109025"/>
            <a:ext cx="8581439" cy="1778000"/>
          </a:xfrm>
          <a:prstGeom prst="rect">
            <a:avLst/>
          </a:prstGeom>
        </p:spPr>
        <p:txBody>
          <a:bodyPr vert="horz" anchor="t" rtlCol="0" anchorCtr="0">
            <a:noAutofit/>
          </a:bodyPr>
          <a:lstStyle/>
          <a:p>
            <a:pPr algn="l">
              <a:lnSpc>
                <a:spcPct val="83333"/>
              </a:lnSpc>
            </a:pPr>
            <a:r>
              <a:rPr sz="7000" i="0" b="0" dirty="0" smtClean="0" lang="zh-CN">
                <a:solidFill>
                  <a:srgbClr val="FFFFFF"/>
                </a:solidFill>
                <a:latin typeface="OPPOSans-B"/>
                <a:ea typeface="OPPOSans-B"/>
              </a:rPr>
              <a:t>MARKETING</a:t>
            </a:r>
            <a:endParaRPr lang="zh-CN" altLang="en-US" sz="7000"/>
          </a:p>
          <a:p>
            <a:pPr algn="l">
              <a:lnSpc>
                <a:spcPct val="83333"/>
              </a:lnSpc>
            </a:pPr>
            <a:r>
              <a:rPr sz="7000" i="0" b="0" dirty="0" smtClean="0" lang="zh-CN">
                <a:solidFill>
                  <a:srgbClr val="FFFFFF"/>
                </a:solidFill>
                <a:latin typeface="OPPOSans-B"/>
                <a:ea typeface="OPPOSans-B"/>
              </a:rPr>
              <a:t>STRATEGY</a:t>
            </a:r>
            <a:endParaRPr lang="zh-CN" altLang="en-US"/>
          </a:p>
        </p:txBody>
      </p:sp>
      <p:sp>
        <p:nvSpPr>
          <p:cNvPr id="1004" name="Object 1004"/>
          <p:cNvSpPr txBox="1"/>
          <p:nvPr/>
        </p:nvSpPr>
        <p:spPr>
          <a:xfrm>
            <a:off x="3937000" y="5318328"/>
            <a:ext cx="8407400" cy="1219200"/>
          </a:xfrm>
          <a:prstGeom prst="rect">
            <a:avLst/>
          </a:prstGeom>
        </p:spPr>
        <p:txBody>
          <a:bodyPr vert="horz" anchor="t" rtlCol="0" anchorCtr="0">
            <a:noAutofit/>
          </a:bodyPr>
          <a:lstStyle/>
          <a:p>
            <a:pPr algn="l">
              <a:lnSpc>
                <a:spcPct val="114166"/>
              </a:lnSpc>
            </a:pPr>
            <a:r>
              <a:rPr sz="7000" i="0" b="0" dirty="0" smtClean="0" lang="zh-CN">
                <a:solidFill>
                  <a:srgbClr val="FFEB00"/>
                </a:solidFill>
                <a:latin typeface="OPPOSans-B"/>
                <a:ea typeface="OPPOSans-B"/>
              </a:rPr>
              <a:t>03 / 营销策略</a:t>
            </a:r>
            <a:endParaRPr lang="zh-CN" altLang="en-US"/>
          </a:p>
        </p:txBody>
      </p:sp>
      <p:sp>
        <p:nvSpPr>
          <p:cNvPr id="1005" name="Object 1005"/>
          <p:cNvSpPr txBox="1"/>
          <p:nvPr/>
        </p:nvSpPr>
        <p:spPr>
          <a:xfrm>
            <a:off x="3898900" y="6725008"/>
            <a:ext cx="8445500" cy="609600"/>
          </a:xfrm>
          <a:prstGeom prst="rect">
            <a:avLst/>
          </a:prstGeom>
        </p:spPr>
        <p:txBody>
          <a:bodyPr vert="horz" anchor="t" rtlCol="0" anchorCtr="0">
            <a:noAutofit/>
          </a:bodyPr>
          <a:lstStyle/>
          <a:p>
            <a:pPr algn="l">
              <a:lnSpc>
                <a:spcPct val="114166"/>
              </a:lnSpc>
            </a:pPr>
            <a:r>
              <a:rPr sz="3500" i="0" b="0" dirty="0" smtClean="0" lang="zh-CN">
                <a:solidFill>
                  <a:srgbClr val="FFFFFF"/>
                </a:solidFill>
                <a:latin typeface="OPPOSans-R"/>
                <a:ea typeface="OPPOSans-R"/>
              </a:rPr>
              <a:t>小红书推广方式多种多样</a:t>
            </a:r>
            <a:endParaRPr lang="zh-CN" altLang="en-US"/>
          </a:p>
        </p:txBody>
      </p:sp>
      <p:pic>
        <p:nvPicPr>
          <p:cNvPr id="1006" name="image 1006"/>
          <p:cNvPicPr>
            <a:picLocks noChangeAspect="1"/>
          </p:cNvPicPr>
          <p:nvPr/>
        </p:nvPicPr>
        <p:blipFill>
          <a:blip r:embed="rId1006">
                </a:blip>
          <a:srcRect/>
          <a:stretch>
            <a:fillRect/>
          </a:stretch>
        </p:blipFill>
        <p:spPr>
          <a:xfrm rot="0" flipV="0" flipH="0">
            <a:off x="3975100" y="9474200"/>
            <a:ext cx="2692400" cy="482600"/>
          </a:xfrm>
          <a:prstGeom prst="rect">
            <a:avLst/>
          </a:prstGeom>
        </p:spPr>
      </p:pic>
      <p:pic>
        <p:nvPicPr>
          <p:cNvPr id="1007" name="image 1007"/>
          <p:cNvPicPr>
            <a:picLocks noChangeAspect="1"/>
          </p:cNvPicPr>
          <p:nvPr/>
        </p:nvPicPr>
        <p:blipFill>
          <a:blip r:embed="rId1007">
                </a:blip>
          <a:srcRect/>
          <a:stretch>
            <a:fillRect/>
          </a:stretch>
        </p:blipFill>
        <p:spPr>
          <a:xfrm rot="0" flipV="0" flipH="0">
            <a:off x="3975100" y="10045700"/>
            <a:ext cx="5778500" cy="482600"/>
          </a:xfrm>
          <a:prstGeom prst="rect">
            <a:avLst/>
          </a:prstGeom>
        </p:spPr>
      </p:pic>
      <p:sp>
        <p:nvSpPr>
          <p:cNvPr id="1008" name="Object 1008"/>
          <p:cNvSpPr txBox="1"/>
          <p:nvPr/>
        </p:nvSpPr>
        <p:spPr>
          <a:xfrm>
            <a:off x="4051300" y="9334762"/>
            <a:ext cx="6870700" cy="1143000"/>
          </a:xfrm>
          <a:prstGeom prst="rect">
            <a:avLst/>
          </a:prstGeom>
        </p:spPr>
        <p:txBody>
          <a:bodyPr vert="horz" anchor="t" rtlCol="0" anchorCtr="0">
            <a:noAutofit/>
          </a:bodyPr>
          <a:lstStyle/>
          <a:p>
            <a:pPr algn="l">
              <a:lnSpc>
                <a:spcPct val="150000"/>
              </a:lnSpc>
            </a:pPr>
            <a:r>
              <a:rPr sz="2500" i="0" b="0" dirty="0" smtClean="0" lang="zh-CN">
                <a:solidFill>
                  <a:srgbClr val="000000"/>
                </a:solidFill>
                <a:latin typeface="OPPOSans-R"/>
                <a:ea typeface="OPPOSans-R"/>
              </a:rPr>
              <a:t>XIAOHONGSHU</a:t>
            </a:r>
            <a:endParaRPr lang="zh-CN" altLang="en-US" sz="2500"/>
          </a:p>
          <a:p>
            <a:pPr algn="l">
              <a:lnSpc>
                <a:spcPct val="150000"/>
              </a:lnSpc>
            </a:pPr>
            <a:r>
              <a:rPr sz="2500" i="0" b="0" dirty="0" smtClean="0" lang="zh-CN">
                <a:solidFill>
                  <a:srgbClr val="000000"/>
                </a:solidFill>
                <a:latin typeface="OPPOSans-R"/>
                <a:ea typeface="OPPOSans-R"/>
              </a:rPr>
              <a:t>ADVERTISING RESEARCH SUMMARY</a:t>
            </a:r>
            <a:endParaRPr lang="zh-CN" altLang="en-US"/>
          </a:p>
        </p:txBody>
      </p:sp>
      <p:sp>
        <p:nvSpPr>
          <p:cNvPr id="1009" name="Object 1009"/>
          <p:cNvSpPr txBox="1"/>
          <p:nvPr/>
        </p:nvSpPr>
        <p:spPr>
          <a:xfrm>
            <a:off x="15113618" y="2247899"/>
            <a:ext cx="9422781" cy="5029200"/>
          </a:xfrm>
          <a:prstGeom prst="rect">
            <a:avLst/>
          </a:prstGeom>
        </p:spPr>
        <p:txBody>
          <a:bodyPr vert="horz" anchor="t" rtlCol="0" anchorCtr="0">
            <a:noAutofit/>
          </a:bodyPr>
          <a:lstStyle/>
          <a:p>
            <a:pPr algn="l">
              <a:lnSpc>
                <a:spcPct val="91666"/>
              </a:lnSpc>
            </a:pPr>
            <a:r>
              <a:rPr sz="36000" i="0" b="0" dirty="0" smtClean="0" lang="zh-CN">
                <a:solidFill>
                  <a:srgbClr val="FFFFFF"/>
                </a:solidFill>
                <a:latin typeface="OPPOSans-B"/>
                <a:ea typeface="OPPOSans-B"/>
              </a:rPr>
              <a:t>03</a:t>
            </a:r>
            <a:endParaRPr lang="zh-CN" altLang="en-US"/>
          </a:p>
        </p:txBody>
      </p:sp>
      <p:pic>
        <p:nvPicPr>
          <p:cNvPr id="10010" name="image 10010"/>
          <p:cNvPicPr>
            <a:picLocks noChangeAspect="1"/>
          </p:cNvPicPr>
          <p:nvPr/>
        </p:nvPicPr>
        <p:blipFill>
          <a:blip r:embed="rId10010">
                </a:blip>
          <a:srcRect/>
          <a:stretch>
            <a:fillRect/>
          </a:stretch>
        </p:blipFill>
        <p:spPr>
          <a:xfrm rot="0" flipV="0" flipH="0">
            <a:off x="19608800" y="8737600"/>
            <a:ext cx="3441700" cy="35941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pic>
        <p:nvPicPr>
          <p:cNvPr id="1101" name="image 1101"/>
          <p:cNvPicPr>
            <a:picLocks noChangeAspect="1"/>
          </p:cNvPicPr>
          <p:nvPr/>
        </p:nvPicPr>
        <p:blipFill>
          <a:blip r:embed="rId1101">
                </a:blip>
          <a:srcRect/>
          <a:stretch>
            <a:fillRect/>
          </a:stretch>
        </p:blipFill>
        <p:spPr>
          <a:xfrm rot="0" flipV="0" flipH="0">
            <a:off x="13563600" y="9372600"/>
            <a:ext cx="7962900" cy="3441700"/>
          </a:xfrm>
          <a:prstGeom prst="rect">
            <a:avLst/>
          </a:prstGeom>
        </p:spPr>
      </p:pic>
      <p:pic>
        <p:nvPicPr>
          <p:cNvPr id="1102" name="image 1102"/>
          <p:cNvPicPr>
            <a:picLocks noChangeAspect="1"/>
          </p:cNvPicPr>
          <p:nvPr/>
        </p:nvPicPr>
        <p:blipFill>
          <a:blip r:embed="rId1102">
                </a:blip>
          <a:srcRect/>
          <a:stretch>
            <a:fillRect/>
          </a:stretch>
        </p:blipFill>
        <p:spPr>
          <a:xfrm rot="0" flipV="0" flipH="0">
            <a:off x="13500100" y="2019300"/>
            <a:ext cx="8763000" cy="9652000"/>
          </a:xfrm>
          <a:prstGeom prst="rect">
            <a:avLst/>
          </a:prstGeom>
        </p:spPr>
      </p:pic>
      <p:pic>
        <p:nvPicPr>
          <p:cNvPr id="1103" name="image 1103"/>
          <p:cNvPicPr>
            <a:picLocks noChangeAspect="1"/>
          </p:cNvPicPr>
          <p:nvPr/>
        </p:nvPicPr>
        <p:blipFill>
          <a:blip r:embed="rId1103">
                </a:blip>
          <a:srcRect/>
          <a:stretch>
            <a:fillRect/>
          </a:stretch>
        </p:blipFill>
        <p:spPr>
          <a:xfrm rot="0" flipV="0" flipH="0">
            <a:off x="13500100" y="2019300"/>
            <a:ext cx="4140200" cy="1638300"/>
          </a:xfrm>
          <a:prstGeom prst="rect">
            <a:avLst/>
          </a:prstGeom>
        </p:spPr>
      </p:pic>
      <p:pic>
        <p:nvPicPr>
          <p:cNvPr id="1104" name="image 1104"/>
          <p:cNvPicPr>
            <a:picLocks noChangeAspect="1"/>
          </p:cNvPicPr>
          <p:nvPr/>
        </p:nvPicPr>
        <p:blipFill>
          <a:blip r:embed="rId1104">
                </a:blip>
          <a:srcRect/>
          <a:stretch>
            <a:fillRect/>
          </a:stretch>
        </p:blipFill>
        <p:spPr>
          <a:xfrm rot="0" flipV="0" flipH="0">
            <a:off x="12115800" y="2019300"/>
            <a:ext cx="1473200" cy="8293100"/>
          </a:xfrm>
          <a:prstGeom prst="rect">
            <a:avLst/>
          </a:prstGeom>
        </p:spPr>
      </p:pic>
      <p:pic>
        <p:nvPicPr>
          <p:cNvPr id="1105" name="image 1105"/>
          <p:cNvPicPr>
            <a:picLocks noChangeAspect="1"/>
          </p:cNvPicPr>
          <p:nvPr/>
        </p:nvPicPr>
        <p:blipFill>
          <a:blip r:embed="rId1105">
                </a:blip>
          <a:srcRect/>
          <a:stretch>
            <a:fillRect/>
          </a:stretch>
        </p:blipFill>
        <p:spPr>
          <a:xfrm rot="0" flipV="0" flipH="0">
            <a:off x="12103100" y="10236200"/>
            <a:ext cx="1485900" cy="1435100"/>
          </a:xfrm>
          <a:prstGeom prst="rect">
            <a:avLst/>
          </a:prstGeom>
        </p:spPr>
      </p:pic>
      <p:pic>
        <p:nvPicPr>
          <p:cNvPr id="1106" name="image 1106"/>
          <p:cNvPicPr>
            <a:picLocks noChangeAspect="1"/>
          </p:cNvPicPr>
          <p:nvPr/>
        </p:nvPicPr>
        <p:blipFill>
          <a:blip r:embed="rId1106">
                </a:blip>
          <a:srcRect/>
          <a:stretch>
            <a:fillRect/>
          </a:stretch>
        </p:blipFill>
        <p:spPr>
          <a:xfrm rot="0" flipV="0" flipH="0">
            <a:off x="-12700" y="2070100"/>
            <a:ext cx="11569700" cy="9588500"/>
          </a:xfrm>
          <a:prstGeom prst="rect">
            <a:avLst/>
          </a:prstGeom>
        </p:spPr>
      </p:pic>
      <p:sp>
        <p:nvSpPr>
          <p:cNvPr id="1107" name="Object 1107"/>
          <p:cNvSpPr txBox="1"/>
          <p:nvPr/>
        </p:nvSpPr>
        <p:spPr>
          <a:xfrm>
            <a:off x="1778000" y="12209407"/>
            <a:ext cx="9931400" cy="431800"/>
          </a:xfrm>
          <a:prstGeom prst="rect">
            <a:avLst/>
          </a:prstGeom>
        </p:spPr>
        <p:txBody>
          <a:bodyPr vert="horz" anchor="t" rtlCol="0" anchorCtr="0">
            <a:noAutofit/>
          </a:bodyPr>
          <a:lstStyle/>
          <a:p>
            <a:pPr algn="l">
              <a:lnSpc>
                <a:spcPct val="114166"/>
              </a:lnSpc>
            </a:pPr>
            <a:r>
              <a:rPr sz="2500" i="0" b="0" dirty="0" smtClean="0" lang="zh-CN">
                <a:solidFill>
                  <a:srgbClr val="000000"/>
                </a:solidFill>
                <a:latin typeface="OPPOSans-R"/>
                <a:ea typeface="OPPOSans-R"/>
              </a:rPr>
              <a:t>XIAOHONGSHU ADVERTISING RESEARCH SUMMARY</a:t>
            </a:r>
            <a:endParaRPr lang="zh-CN" altLang="en-US"/>
          </a:p>
        </p:txBody>
      </p:sp>
      <p:sp>
        <p:nvSpPr>
          <p:cNvPr id="1108" name="Object 1108"/>
          <p:cNvSpPr txBox="1"/>
          <p:nvPr/>
        </p:nvSpPr>
        <p:spPr>
          <a:xfrm>
            <a:off x="12934953" y="2252447"/>
            <a:ext cx="5270492" cy="1041400"/>
          </a:xfrm>
          <a:prstGeom prst="rect">
            <a:avLst/>
          </a:prstGeom>
        </p:spPr>
        <p:txBody>
          <a:bodyPr vert="horz" anchor="t" rtlCol="0" anchorCtr="0">
            <a:noAutofit/>
          </a:bodyPr>
          <a:lstStyle/>
          <a:p>
            <a:pPr algn="ctr">
              <a:lnSpc>
                <a:spcPct val="114166"/>
              </a:lnSpc>
            </a:pPr>
            <a:r>
              <a:rPr sz="6000" i="0" b="0" dirty="0" smtClean="0" lang="zh-CN">
                <a:solidFill>
                  <a:srgbClr val="000000"/>
                </a:solidFill>
                <a:latin typeface="OPPOSans-B"/>
                <a:ea typeface="OPPOSans-B"/>
              </a:rPr>
              <a:t>推广方式</a:t>
            </a:r>
            <a:endParaRPr lang="zh-CN" altLang="en-US"/>
          </a:p>
        </p:txBody>
      </p:sp>
      <p:sp>
        <p:nvSpPr>
          <p:cNvPr id="1109" name="Object 1109"/>
          <p:cNvSpPr txBox="1"/>
          <p:nvPr/>
        </p:nvSpPr>
        <p:spPr>
          <a:xfrm rot="5400000">
            <a:off x="7732122" y="5772150"/>
            <a:ext cx="10240554" cy="635000"/>
          </a:xfrm>
          <a:prstGeom prst="rect">
            <a:avLst/>
          </a:prstGeom>
        </p:spPr>
        <p:txBody>
          <a:bodyPr vert="horz" anchor="t" rtlCol="0" anchorCtr="0">
            <a:noAutofit/>
          </a:bodyPr>
          <a:lstStyle/>
          <a:p>
            <a:pPr algn="ctr">
              <a:lnSpc>
                <a:spcPct val="83333"/>
              </a:lnSpc>
            </a:pPr>
            <a:r>
              <a:rPr sz="5000" i="0" b="0" dirty="0" smtClean="0" lang="zh-CN">
                <a:solidFill>
                  <a:srgbClr val="000000"/>
                </a:solidFill>
                <a:latin typeface="OPPOSans-B"/>
                <a:ea typeface="OPPOSans-B"/>
              </a:rPr>
              <a:t>THE WAY TO PROMOTE</a:t>
            </a:r>
            <a:endParaRPr lang="zh-CN" altLang="en-US"/>
          </a:p>
        </p:txBody>
      </p:sp>
      <p:pic>
        <p:nvPicPr>
          <p:cNvPr id="11010" name="image 11010"/>
          <p:cNvPicPr>
            <a:picLocks noChangeAspect="1"/>
          </p:cNvPicPr>
          <p:nvPr/>
        </p:nvPicPr>
        <p:blipFill>
          <a:blip r:embed="rId11010">
                </a:blip>
          <a:srcRect/>
          <a:stretch>
            <a:fillRect/>
          </a:stretch>
        </p:blipFill>
        <p:spPr>
          <a:xfrm rot="0" flipV="0" flipH="0">
            <a:off x="15760700" y="4838700"/>
            <a:ext cx="7137400" cy="1016000"/>
          </a:xfrm>
          <a:prstGeom prst="rect">
            <a:avLst/>
          </a:prstGeom>
        </p:spPr>
      </p:pic>
      <p:sp>
        <p:nvSpPr>
          <p:cNvPr id="11011" name="Object 11011"/>
          <p:cNvSpPr txBox="1"/>
          <p:nvPr/>
        </p:nvSpPr>
        <p:spPr>
          <a:xfrm>
            <a:off x="16103600" y="5006581"/>
            <a:ext cx="6311900" cy="520700"/>
          </a:xfrm>
          <a:prstGeom prst="rect">
            <a:avLst/>
          </a:prstGeom>
        </p:spPr>
        <p:txBody>
          <a:bodyPr vert="horz" anchor="t" rtlCol="0" anchorCtr="0">
            <a:noAutofit/>
          </a:bodyPr>
          <a:lstStyle/>
          <a:p>
            <a:pPr algn="l">
              <a:lnSpc>
                <a:spcPct val="114166"/>
              </a:lnSpc>
            </a:pPr>
            <a:r>
              <a:rPr sz="3000" i="0" b="1" dirty="0" smtClean="0" lang="zh-CN">
                <a:solidFill>
                  <a:srgbClr val="000000"/>
                </a:solidFill>
                <a:latin typeface="OPPOSans-R"/>
                <a:ea typeface="OPPOSans-R"/>
              </a:rPr>
              <a:t>1.品牌小红书号运营</a:t>
            </a:r>
            <a:endParaRPr lang="zh-CN" altLang="en-US"/>
          </a:p>
        </p:txBody>
      </p:sp>
      <p:pic>
        <p:nvPicPr>
          <p:cNvPr id="11012" name="image 11012"/>
          <p:cNvPicPr>
            <a:picLocks noChangeAspect="1"/>
          </p:cNvPicPr>
          <p:nvPr/>
        </p:nvPicPr>
        <p:blipFill>
          <a:blip r:embed="rId11012">
                </a:blip>
          <a:srcRect/>
          <a:stretch>
            <a:fillRect/>
          </a:stretch>
        </p:blipFill>
        <p:spPr>
          <a:xfrm rot="0" flipV="0" flipH="0">
            <a:off x="15760700" y="6070600"/>
            <a:ext cx="7137400" cy="1028700"/>
          </a:xfrm>
          <a:prstGeom prst="rect">
            <a:avLst/>
          </a:prstGeom>
        </p:spPr>
      </p:pic>
      <p:sp>
        <p:nvSpPr>
          <p:cNvPr id="11013" name="Object 11013"/>
          <p:cNvSpPr txBox="1"/>
          <p:nvPr/>
        </p:nvSpPr>
        <p:spPr>
          <a:xfrm>
            <a:off x="16090900" y="6238481"/>
            <a:ext cx="6324600" cy="520700"/>
          </a:xfrm>
          <a:prstGeom prst="rect">
            <a:avLst/>
          </a:prstGeom>
        </p:spPr>
        <p:txBody>
          <a:bodyPr vert="horz" anchor="t" rtlCol="0" anchorCtr="0">
            <a:noAutofit/>
          </a:bodyPr>
          <a:lstStyle/>
          <a:p>
            <a:pPr algn="l">
              <a:lnSpc>
                <a:spcPct val="114166"/>
              </a:lnSpc>
            </a:pPr>
            <a:r>
              <a:rPr sz="3000" i="0" b="1" dirty="0" smtClean="0" lang="zh-CN">
                <a:solidFill>
                  <a:srgbClr val="000000"/>
                </a:solidFill>
                <a:latin typeface="OPPOSans-R"/>
                <a:ea typeface="OPPOSans-R"/>
              </a:rPr>
              <a:t>2.小红书商城运营</a:t>
            </a:r>
            <a:endParaRPr lang="zh-CN" altLang="en-US"/>
          </a:p>
        </p:txBody>
      </p:sp>
      <p:pic>
        <p:nvPicPr>
          <p:cNvPr id="11014" name="image 11014"/>
          <p:cNvPicPr>
            <a:picLocks noChangeAspect="1"/>
          </p:cNvPicPr>
          <p:nvPr/>
        </p:nvPicPr>
        <p:blipFill>
          <a:blip r:embed="rId11014">
                </a:blip>
          <a:srcRect/>
          <a:stretch>
            <a:fillRect/>
          </a:stretch>
        </p:blipFill>
        <p:spPr>
          <a:xfrm rot="0" flipV="0" flipH="0">
            <a:off x="15760700" y="7315200"/>
            <a:ext cx="7137400" cy="1016000"/>
          </a:xfrm>
          <a:prstGeom prst="rect">
            <a:avLst/>
          </a:prstGeom>
        </p:spPr>
      </p:pic>
      <p:sp>
        <p:nvSpPr>
          <p:cNvPr id="11015" name="Object 11015"/>
          <p:cNvSpPr txBox="1"/>
          <p:nvPr/>
        </p:nvSpPr>
        <p:spPr>
          <a:xfrm>
            <a:off x="16090900" y="7469238"/>
            <a:ext cx="6324606" cy="520700"/>
          </a:xfrm>
          <a:prstGeom prst="rect">
            <a:avLst/>
          </a:prstGeom>
        </p:spPr>
        <p:txBody>
          <a:bodyPr vert="horz" anchor="t" rtlCol="0" anchorCtr="0">
            <a:noAutofit/>
          </a:bodyPr>
          <a:lstStyle/>
          <a:p>
            <a:pPr algn="l">
              <a:lnSpc>
                <a:spcPct val="114166"/>
              </a:lnSpc>
            </a:pPr>
            <a:r>
              <a:rPr sz="3000" i="0" b="1" dirty="0" smtClean="0" lang="zh-CN">
                <a:solidFill>
                  <a:srgbClr val="000000"/>
                </a:solidFill>
                <a:latin typeface="OPPOSans-R"/>
                <a:ea typeface="OPPOSans-R"/>
              </a:rPr>
              <a:t>3.小红书直发广告</a:t>
            </a:r>
            <a:endParaRPr lang="zh-CN" altLang="en-US"/>
          </a:p>
        </p:txBody>
      </p:sp>
      <p:pic>
        <p:nvPicPr>
          <p:cNvPr id="11016" name="image 11016"/>
          <p:cNvPicPr>
            <a:picLocks noChangeAspect="1"/>
          </p:cNvPicPr>
          <p:nvPr/>
        </p:nvPicPr>
        <p:blipFill>
          <a:blip r:embed="rId11016">
                </a:blip>
          <a:srcRect/>
          <a:stretch>
            <a:fillRect/>
          </a:stretch>
        </p:blipFill>
        <p:spPr>
          <a:xfrm rot="0" flipV="0" flipH="0">
            <a:off x="15760700" y="8547100"/>
            <a:ext cx="7137400" cy="1003300"/>
          </a:xfrm>
          <a:prstGeom prst="rect">
            <a:avLst/>
          </a:prstGeom>
        </p:spPr>
      </p:pic>
      <p:sp>
        <p:nvSpPr>
          <p:cNvPr id="11017" name="Object 11017"/>
          <p:cNvSpPr txBox="1"/>
          <p:nvPr/>
        </p:nvSpPr>
        <p:spPr>
          <a:xfrm>
            <a:off x="16078200" y="8702281"/>
            <a:ext cx="6337299" cy="520700"/>
          </a:xfrm>
          <a:prstGeom prst="rect">
            <a:avLst/>
          </a:prstGeom>
        </p:spPr>
        <p:txBody>
          <a:bodyPr vert="horz" anchor="t" rtlCol="0" anchorCtr="0">
            <a:noAutofit/>
          </a:bodyPr>
          <a:lstStyle/>
          <a:p>
            <a:pPr algn="l">
              <a:lnSpc>
                <a:spcPct val="114166"/>
              </a:lnSpc>
            </a:pPr>
            <a:r>
              <a:rPr sz="3000" i="0" b="1" dirty="0" smtClean="0" lang="zh-CN">
                <a:solidFill>
                  <a:srgbClr val="000000"/>
                </a:solidFill>
                <a:latin typeface="OPPOSans-R"/>
                <a:ea typeface="OPPOSans-R"/>
              </a:rPr>
              <a:t>4.小红书KOL红人营销推广</a:t>
            </a:r>
            <a:endParaRPr lang="zh-CN" altLang="en-US"/>
          </a:p>
        </p:txBody>
      </p:sp>
      <p:pic>
        <p:nvPicPr>
          <p:cNvPr id="11018" name="image 11018"/>
          <p:cNvPicPr>
            <a:picLocks noChangeAspect="1"/>
          </p:cNvPicPr>
          <p:nvPr/>
        </p:nvPicPr>
        <p:blipFill>
          <a:blip r:embed="rId11018">
                </a:blip>
          <a:srcRect/>
          <a:stretch>
            <a:fillRect/>
          </a:stretch>
        </p:blipFill>
        <p:spPr>
          <a:xfrm rot="0" flipV="0" flipH="0">
            <a:off x="12433300" y="10515600"/>
            <a:ext cx="889000" cy="876300"/>
          </a:xfrm>
          <a:prstGeom prst="rect">
            <a:avLst/>
          </a:prstGeom>
        </p:spPr>
      </p:pic>
      <p:pic>
        <p:nvPicPr>
          <p:cNvPr id="11019" name="image 11019"/>
          <p:cNvPicPr>
            <a:picLocks noChangeAspect="1"/>
          </p:cNvPicPr>
          <p:nvPr/>
        </p:nvPicPr>
        <p:blipFill>
          <a:blip r:embed="rId11019">
                </a:blip>
          <a:srcRect/>
          <a:stretch>
            <a:fillRect/>
          </a:stretch>
        </p:blipFill>
        <p:spPr>
          <a:xfrm rot="0" flipV="0" flipH="0">
            <a:off x="20485100" y="1092200"/>
            <a:ext cx="2819400" cy="2514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pic>
        <p:nvPicPr>
          <p:cNvPr id="1201" name="image 1201"/>
          <p:cNvPicPr>
            <a:picLocks noChangeAspect="1"/>
          </p:cNvPicPr>
          <p:nvPr/>
        </p:nvPicPr>
        <p:blipFill>
          <a:blip r:embed="rId1201">
                </a:blip>
          <a:srcRect/>
          <a:stretch>
            <a:fillRect/>
          </a:stretch>
        </p:blipFill>
        <p:spPr>
          <a:xfrm rot="0" flipV="0" flipH="0">
            <a:off x="10020300" y="0"/>
            <a:ext cx="14363700" cy="13716000"/>
          </a:xfrm>
          <a:prstGeom prst="rect">
            <a:avLst/>
          </a:prstGeom>
        </p:spPr>
      </p:pic>
      <p:pic>
        <p:nvPicPr>
          <p:cNvPr id="1202" name="image 1202"/>
          <p:cNvPicPr>
            <a:picLocks noChangeAspect="1"/>
          </p:cNvPicPr>
          <p:nvPr/>
        </p:nvPicPr>
        <p:blipFill>
          <a:blip r:embed="rId1202">
                </a:blip>
          <a:srcRect/>
          <a:stretch>
            <a:fillRect/>
          </a:stretch>
        </p:blipFill>
        <p:spPr>
          <a:xfrm rot="0" flipV="0" flipH="0">
            <a:off x="10909300" y="1943100"/>
            <a:ext cx="10871200" cy="3327400"/>
          </a:xfrm>
          <a:prstGeom prst="rect">
            <a:avLst/>
          </a:prstGeom>
        </p:spPr>
      </p:pic>
      <p:sp>
        <p:nvSpPr>
          <p:cNvPr id="1203" name="Object 1203"/>
          <p:cNvSpPr txBox="1"/>
          <p:nvPr/>
        </p:nvSpPr>
        <p:spPr>
          <a:xfrm>
            <a:off x="10098276" y="2082731"/>
            <a:ext cx="12518646" cy="952500"/>
          </a:xfrm>
          <a:prstGeom prst="rect">
            <a:avLst/>
          </a:prstGeom>
        </p:spPr>
        <p:txBody>
          <a:bodyPr vert="horz" anchor="t" rtlCol="0" anchorCtr="0">
            <a:noAutofit/>
          </a:bodyPr>
          <a:lstStyle/>
          <a:p>
            <a:pPr algn="ctr">
              <a:lnSpc>
                <a:spcPct val="114166"/>
              </a:lnSpc>
            </a:pPr>
            <a:r>
              <a:rPr sz="5500" i="0" b="0" dirty="0" smtClean="0" lang="zh-CN">
                <a:solidFill>
                  <a:srgbClr val="FFFFFF"/>
                </a:solidFill>
                <a:latin typeface="OPPOSans-B"/>
                <a:ea typeface="OPPOSans-B"/>
              </a:rPr>
              <a:t>ADVERTISING RESEARCH</a:t>
            </a:r>
            <a:endParaRPr lang="zh-CN" altLang="en-US"/>
          </a:p>
        </p:txBody>
      </p:sp>
      <p:sp>
        <p:nvSpPr>
          <p:cNvPr id="1204" name="Object 1204"/>
          <p:cNvSpPr txBox="1"/>
          <p:nvPr/>
        </p:nvSpPr>
        <p:spPr>
          <a:xfrm>
            <a:off x="1727200" y="1579858"/>
            <a:ext cx="10515600" cy="1574800"/>
          </a:xfrm>
          <a:prstGeom prst="rect">
            <a:avLst/>
          </a:prstGeom>
        </p:spPr>
        <p:txBody>
          <a:bodyPr vert="horz" anchor="t" rtlCol="0" anchorCtr="0">
            <a:noAutofit/>
          </a:bodyPr>
          <a:lstStyle/>
          <a:p>
            <a:pPr algn="l">
              <a:lnSpc>
                <a:spcPct val="86608"/>
              </a:lnSpc>
            </a:pPr>
            <a:r>
              <a:rPr sz="6000" i="0" b="0" dirty="0" smtClean="0" lang="zh-CN">
                <a:solidFill>
                  <a:srgbClr val="000000"/>
                </a:solidFill>
                <a:latin typeface="OPPOSans-B"/>
                <a:ea typeface="OPPOSans-B"/>
              </a:rPr>
              <a:t>XIAOHONGSHU</a:t>
            </a:r>
            <a:endParaRPr lang="zh-CN" altLang="en-US" sz="6000"/>
          </a:p>
          <a:p>
            <a:pPr algn="l">
              <a:lnSpc>
                <a:spcPct val="86608"/>
              </a:lnSpc>
            </a:pPr>
            <a:r>
              <a:rPr sz="6000" i="0" b="0" dirty="0" smtClean="0" lang="zh-CN">
                <a:solidFill>
                  <a:srgbClr val="000000"/>
                </a:solidFill>
                <a:latin typeface="OPPOSans-B"/>
                <a:ea typeface="OPPOSans-B"/>
              </a:rPr>
              <a:t>PROMOTION PATH</a:t>
            </a:r>
            <a:endParaRPr lang="zh-CN" altLang="en-US"/>
          </a:p>
        </p:txBody>
      </p:sp>
      <p:sp>
        <p:nvSpPr>
          <p:cNvPr id="1205" name="Object 1205"/>
          <p:cNvSpPr txBox="1"/>
          <p:nvPr/>
        </p:nvSpPr>
        <p:spPr>
          <a:xfrm>
            <a:off x="1676400" y="3379190"/>
            <a:ext cx="7302364" cy="1041400"/>
          </a:xfrm>
          <a:prstGeom prst="rect">
            <a:avLst/>
          </a:prstGeom>
        </p:spPr>
        <p:txBody>
          <a:bodyPr vert="horz" anchor="t" rtlCol="0" anchorCtr="0">
            <a:noAutofit/>
          </a:bodyPr>
          <a:lstStyle/>
          <a:p>
            <a:pPr algn="l">
              <a:lnSpc>
                <a:spcPct val="114166"/>
              </a:lnSpc>
            </a:pPr>
            <a:r>
              <a:rPr sz="6000" i="0" b="0" dirty="0" smtClean="0" lang="zh-CN">
                <a:solidFill>
                  <a:srgbClr val="000000"/>
                </a:solidFill>
                <a:latin typeface="OPPOSans-B"/>
                <a:ea typeface="OPPOSans-B"/>
              </a:rPr>
              <a:t>小红书推广路径</a:t>
            </a:r>
            <a:endParaRPr lang="zh-CN" altLang="en-US"/>
          </a:p>
        </p:txBody>
      </p:sp>
      <p:pic>
        <p:nvPicPr>
          <p:cNvPr id="1206" name="image 1206"/>
          <p:cNvPicPr>
            <a:picLocks noChangeAspect="1"/>
          </p:cNvPicPr>
          <p:nvPr/>
        </p:nvPicPr>
        <p:blipFill>
          <a:blip r:embed="rId1206">
                </a:blip>
          <a:srcRect/>
          <a:stretch>
            <a:fillRect/>
          </a:stretch>
        </p:blipFill>
        <p:spPr>
          <a:xfrm rot="0" flipV="0" flipH="0">
            <a:off x="8318500" y="3238500"/>
            <a:ext cx="10210800" cy="1384300"/>
          </a:xfrm>
          <a:prstGeom prst="rect">
            <a:avLst/>
          </a:prstGeom>
        </p:spPr>
      </p:pic>
      <p:pic>
        <p:nvPicPr>
          <p:cNvPr id="1207" name="image 1207"/>
          <p:cNvPicPr>
            <a:picLocks noChangeAspect="1"/>
          </p:cNvPicPr>
          <p:nvPr/>
        </p:nvPicPr>
        <p:blipFill>
          <a:blip r:embed="rId1207">
                </a:blip>
          <a:srcRect/>
          <a:stretch>
            <a:fillRect/>
          </a:stretch>
        </p:blipFill>
        <p:spPr>
          <a:xfrm rot="0" flipV="0" flipH="0">
            <a:off x="8318500" y="4546600"/>
            <a:ext cx="10210800" cy="1384300"/>
          </a:xfrm>
          <a:prstGeom prst="rect">
            <a:avLst/>
          </a:prstGeom>
        </p:spPr>
      </p:pic>
      <p:sp>
        <p:nvSpPr>
          <p:cNvPr id="1208" name="Object 1208"/>
          <p:cNvSpPr txBox="1"/>
          <p:nvPr/>
        </p:nvSpPr>
        <p:spPr>
          <a:xfrm>
            <a:off x="8915400" y="3514191"/>
            <a:ext cx="5726782" cy="609600"/>
          </a:xfrm>
          <a:prstGeom prst="rect">
            <a:avLst/>
          </a:prstGeom>
        </p:spPr>
        <p:txBody>
          <a:bodyPr vert="horz" anchor="t" rtlCol="0" anchorCtr="0">
            <a:noAutofit/>
          </a:bodyPr>
          <a:lstStyle/>
          <a:p>
            <a:pPr algn="l">
              <a:lnSpc>
                <a:spcPct val="114166"/>
              </a:lnSpc>
            </a:pPr>
            <a:r>
              <a:rPr sz="3500" i="0" b="0" dirty="0" smtClean="0" lang="zh-CN">
                <a:solidFill>
                  <a:srgbClr val="FFFFFF"/>
                </a:solidFill>
                <a:latin typeface="OPPOSans-B"/>
                <a:ea typeface="OPPOSans-B"/>
              </a:rPr>
              <a:t>确定内容方向</a:t>
            </a:r>
            <a:endParaRPr lang="zh-CN" altLang="en-US"/>
          </a:p>
        </p:txBody>
      </p:sp>
      <p:sp>
        <p:nvSpPr>
          <p:cNvPr id="1209" name="Object 1209"/>
          <p:cNvSpPr txBox="1"/>
          <p:nvPr/>
        </p:nvSpPr>
        <p:spPr>
          <a:xfrm>
            <a:off x="8928100" y="4905776"/>
            <a:ext cx="9575800" cy="431800"/>
          </a:xfrm>
          <a:prstGeom prst="rect">
            <a:avLst/>
          </a:prstGeom>
        </p:spPr>
        <p:txBody>
          <a:bodyPr vert="horz" anchor="t" rtlCol="0" anchorCtr="0">
            <a:noAutofit/>
          </a:bodyPr>
          <a:lstStyle/>
          <a:p>
            <a:pPr algn="l">
              <a:lnSpc>
                <a:spcPct val="114166"/>
              </a:lnSpc>
            </a:pPr>
            <a:r>
              <a:rPr sz="2500" i="0" b="0" dirty="0" smtClean="0" lang="zh-CN">
                <a:solidFill>
                  <a:srgbClr val="000000"/>
                </a:solidFill>
                <a:latin typeface="OPPOSans-R"/>
                <a:ea typeface="OPPOSans-R"/>
              </a:rPr>
              <a:t>定位目标用户，根据用户定位做好内容定位和选题规划</a:t>
            </a:r>
            <a:endParaRPr lang="zh-CN" altLang="en-US"/>
          </a:p>
        </p:txBody>
      </p:sp>
      <p:pic>
        <p:nvPicPr>
          <p:cNvPr id="12010" name="image 12010"/>
          <p:cNvPicPr>
            <a:picLocks noChangeAspect="1"/>
          </p:cNvPicPr>
          <p:nvPr/>
        </p:nvPicPr>
        <p:blipFill>
          <a:blip r:embed="rId12010">
                </a:blip>
          <a:srcRect/>
          <a:stretch>
            <a:fillRect/>
          </a:stretch>
        </p:blipFill>
        <p:spPr>
          <a:xfrm rot="0" flipV="0" flipH="0">
            <a:off x="8318500" y="6489700"/>
            <a:ext cx="10210800" cy="1384300"/>
          </a:xfrm>
          <a:prstGeom prst="rect">
            <a:avLst/>
          </a:prstGeom>
        </p:spPr>
      </p:pic>
      <p:pic>
        <p:nvPicPr>
          <p:cNvPr id="12011" name="image 12011"/>
          <p:cNvPicPr>
            <a:picLocks noChangeAspect="1"/>
          </p:cNvPicPr>
          <p:nvPr/>
        </p:nvPicPr>
        <p:blipFill>
          <a:blip r:embed="rId12011">
                </a:blip>
          <a:srcRect/>
          <a:stretch>
            <a:fillRect/>
          </a:stretch>
        </p:blipFill>
        <p:spPr>
          <a:xfrm rot="0" flipV="0" flipH="0">
            <a:off x="8318500" y="7797800"/>
            <a:ext cx="10210800" cy="1384300"/>
          </a:xfrm>
          <a:prstGeom prst="rect">
            <a:avLst/>
          </a:prstGeom>
        </p:spPr>
      </p:pic>
      <p:sp>
        <p:nvSpPr>
          <p:cNvPr id="12012" name="Object 12012"/>
          <p:cNvSpPr txBox="1"/>
          <p:nvPr/>
        </p:nvSpPr>
        <p:spPr>
          <a:xfrm>
            <a:off x="8953500" y="6762279"/>
            <a:ext cx="5688677" cy="609600"/>
          </a:xfrm>
          <a:prstGeom prst="rect">
            <a:avLst/>
          </a:prstGeom>
        </p:spPr>
        <p:txBody>
          <a:bodyPr vert="horz" anchor="t" rtlCol="0" anchorCtr="0">
            <a:noAutofit/>
          </a:bodyPr>
          <a:lstStyle/>
          <a:p>
            <a:pPr algn="l">
              <a:lnSpc>
                <a:spcPct val="114166"/>
              </a:lnSpc>
            </a:pPr>
            <a:r>
              <a:rPr sz="3500" i="0" b="0" dirty="0" smtClean="0" lang="zh-CN">
                <a:solidFill>
                  <a:srgbClr val="FFFFFF"/>
                </a:solidFill>
                <a:latin typeface="OPPOSans-B"/>
                <a:ea typeface="OPPOSans-B"/>
              </a:rPr>
              <a:t>内容生产</a:t>
            </a:r>
            <a:endParaRPr lang="zh-CN" altLang="en-US"/>
          </a:p>
        </p:txBody>
      </p:sp>
      <p:sp>
        <p:nvSpPr>
          <p:cNvPr id="12013" name="Object 12013"/>
          <p:cNvSpPr txBox="1"/>
          <p:nvPr/>
        </p:nvSpPr>
        <p:spPr>
          <a:xfrm>
            <a:off x="8915400" y="8155072"/>
            <a:ext cx="9575800" cy="431800"/>
          </a:xfrm>
          <a:prstGeom prst="rect">
            <a:avLst/>
          </a:prstGeom>
        </p:spPr>
        <p:txBody>
          <a:bodyPr vert="horz" anchor="t" rtlCol="0" anchorCtr="0">
            <a:noAutofit/>
          </a:bodyPr>
          <a:lstStyle/>
          <a:p>
            <a:pPr algn="l">
              <a:lnSpc>
                <a:spcPct val="114166"/>
              </a:lnSpc>
            </a:pPr>
            <a:r>
              <a:rPr sz="2500" i="0" b="0" dirty="0" smtClean="0" lang="zh-CN">
                <a:solidFill>
                  <a:srgbClr val="000000"/>
                </a:solidFill>
                <a:latin typeface="OPPOSans-R"/>
                <a:ea typeface="OPPOSans-R"/>
              </a:rPr>
              <a:t>包括搜集素材，加工、编辑素材，进行专题策划等</a:t>
            </a:r>
            <a:endParaRPr lang="zh-CN" altLang="en-US"/>
          </a:p>
        </p:txBody>
      </p:sp>
      <p:pic>
        <p:nvPicPr>
          <p:cNvPr id="12014" name="image 12014"/>
          <p:cNvPicPr>
            <a:picLocks noChangeAspect="1"/>
          </p:cNvPicPr>
          <p:nvPr/>
        </p:nvPicPr>
        <p:blipFill>
          <a:blip r:embed="rId12014">
                </a:blip>
          <a:srcRect/>
          <a:stretch>
            <a:fillRect/>
          </a:stretch>
        </p:blipFill>
        <p:spPr>
          <a:xfrm rot="0" flipV="0" flipH="0">
            <a:off x="8318500" y="9766300"/>
            <a:ext cx="10210800" cy="1384300"/>
          </a:xfrm>
          <a:prstGeom prst="rect">
            <a:avLst/>
          </a:prstGeom>
        </p:spPr>
      </p:pic>
      <p:pic>
        <p:nvPicPr>
          <p:cNvPr id="12015" name="image 12015"/>
          <p:cNvPicPr>
            <a:picLocks noChangeAspect="1"/>
          </p:cNvPicPr>
          <p:nvPr/>
        </p:nvPicPr>
        <p:blipFill>
          <a:blip r:embed="rId12015">
                </a:blip>
          <a:srcRect/>
          <a:stretch>
            <a:fillRect/>
          </a:stretch>
        </p:blipFill>
        <p:spPr>
          <a:xfrm rot="0" flipV="0" flipH="0">
            <a:off x="8318500" y="11074400"/>
            <a:ext cx="10210800" cy="1384300"/>
          </a:xfrm>
          <a:prstGeom prst="rect">
            <a:avLst/>
          </a:prstGeom>
        </p:spPr>
      </p:pic>
      <p:sp>
        <p:nvSpPr>
          <p:cNvPr id="12016" name="Object 12016"/>
          <p:cNvSpPr txBox="1"/>
          <p:nvPr/>
        </p:nvSpPr>
        <p:spPr>
          <a:xfrm>
            <a:off x="8928100" y="10042435"/>
            <a:ext cx="5878219" cy="609600"/>
          </a:xfrm>
          <a:prstGeom prst="rect">
            <a:avLst/>
          </a:prstGeom>
        </p:spPr>
        <p:txBody>
          <a:bodyPr vert="horz" anchor="t" rtlCol="0" anchorCtr="0">
            <a:noAutofit/>
          </a:bodyPr>
          <a:lstStyle/>
          <a:p>
            <a:pPr algn="l">
              <a:lnSpc>
                <a:spcPct val="114166"/>
              </a:lnSpc>
            </a:pPr>
            <a:r>
              <a:rPr sz="3500" i="0" b="0" dirty="0" smtClean="0" lang="zh-CN">
                <a:solidFill>
                  <a:srgbClr val="FFFFFF"/>
                </a:solidFill>
                <a:latin typeface="OPPOSans-B"/>
                <a:ea typeface="OPPOSans-B"/>
              </a:rPr>
              <a:t>推荐策略</a:t>
            </a:r>
            <a:endParaRPr lang="zh-CN" altLang="en-US"/>
          </a:p>
        </p:txBody>
      </p:sp>
      <p:sp>
        <p:nvSpPr>
          <p:cNvPr id="12017" name="Object 12017"/>
          <p:cNvSpPr txBox="1"/>
          <p:nvPr/>
        </p:nvSpPr>
        <p:spPr>
          <a:xfrm>
            <a:off x="8915400" y="11437068"/>
            <a:ext cx="9575800" cy="431800"/>
          </a:xfrm>
          <a:prstGeom prst="rect">
            <a:avLst/>
          </a:prstGeom>
        </p:spPr>
        <p:txBody>
          <a:bodyPr vert="horz" anchor="t" rtlCol="0" anchorCtr="0">
            <a:noAutofit/>
          </a:bodyPr>
          <a:lstStyle/>
          <a:p>
            <a:pPr algn="l">
              <a:lnSpc>
                <a:spcPct val="114166"/>
              </a:lnSpc>
            </a:pPr>
            <a:r>
              <a:rPr sz="2500" i="0" b="0" dirty="0" smtClean="0" lang="zh-CN">
                <a:solidFill>
                  <a:srgbClr val="000000"/>
                </a:solidFill>
                <a:latin typeface="OPPOSans-R"/>
                <a:ea typeface="OPPOSans-R"/>
              </a:rPr>
              <a:t>确定推送时间和推送渠道，根据推荐策略进行推送</a:t>
            </a:r>
            <a:endParaRPr lang="zh-CN" altLang="en-US"/>
          </a:p>
        </p:txBody>
      </p:sp>
      <p:pic>
        <p:nvPicPr>
          <p:cNvPr id="12018" name="image 12018"/>
          <p:cNvPicPr>
            <a:picLocks noChangeAspect="1"/>
          </p:cNvPicPr>
          <p:nvPr/>
        </p:nvPicPr>
        <p:blipFill>
          <a:blip r:embed="rId12018">
                </a:blip>
          <a:srcRect/>
          <a:stretch>
            <a:fillRect/>
          </a:stretch>
        </p:blipFill>
        <p:spPr>
          <a:xfrm rot="0" flipV="0" flipH="0">
            <a:off x="1968500" y="7162800"/>
            <a:ext cx="2819400" cy="5232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pic>
        <p:nvPicPr>
          <p:cNvPr id="1301" name="image 1301"/>
          <p:cNvPicPr>
            <a:picLocks noChangeAspect="1"/>
          </p:cNvPicPr>
          <p:nvPr/>
        </p:nvPicPr>
        <p:blipFill>
          <a:blip r:embed="rId1301">
                </a:blip>
          <a:srcRect/>
          <a:stretch>
            <a:fillRect/>
          </a:stretch>
        </p:blipFill>
        <p:spPr>
          <a:xfrm rot="0" flipV="0" flipH="0">
            <a:off x="1384300" y="863600"/>
            <a:ext cx="3441700" cy="7962900"/>
          </a:xfrm>
          <a:prstGeom prst="rect">
            <a:avLst/>
          </a:prstGeom>
        </p:spPr>
      </p:pic>
      <p:pic>
        <p:nvPicPr>
          <p:cNvPr id="1302" name="image 1302"/>
          <p:cNvPicPr>
            <a:picLocks noChangeAspect="1"/>
          </p:cNvPicPr>
          <p:nvPr/>
        </p:nvPicPr>
        <p:blipFill>
          <a:blip r:embed="rId1302">
                </a:blip>
          <a:srcRect/>
          <a:stretch>
            <a:fillRect/>
          </a:stretch>
        </p:blipFill>
        <p:spPr>
          <a:xfrm rot="0" flipV="0" flipH="0">
            <a:off x="2476500" y="1866900"/>
            <a:ext cx="19431000" cy="9982200"/>
          </a:xfrm>
          <a:prstGeom prst="rect">
            <a:avLst/>
          </a:prstGeom>
        </p:spPr>
      </p:pic>
      <p:sp>
        <p:nvSpPr>
          <p:cNvPr id="1303" name="Object 1303"/>
          <p:cNvSpPr txBox="1"/>
          <p:nvPr/>
        </p:nvSpPr>
        <p:spPr>
          <a:xfrm>
            <a:off x="3949700" y="3109025"/>
            <a:ext cx="11379200" cy="1778000"/>
          </a:xfrm>
          <a:prstGeom prst="rect">
            <a:avLst/>
          </a:prstGeom>
        </p:spPr>
        <p:txBody>
          <a:bodyPr vert="horz" anchor="t" rtlCol="0" anchorCtr="0">
            <a:noAutofit/>
          </a:bodyPr>
          <a:lstStyle/>
          <a:p>
            <a:pPr algn="l">
              <a:lnSpc>
                <a:spcPct val="83333"/>
              </a:lnSpc>
            </a:pPr>
            <a:r>
              <a:rPr sz="7000" i="0" b="0" dirty="0" smtClean="0" lang="zh-CN">
                <a:solidFill>
                  <a:srgbClr val="FFFFFF"/>
                </a:solidFill>
                <a:latin typeface="OPPOSans-B"/>
                <a:ea typeface="OPPOSans-B"/>
              </a:rPr>
              <a:t>SUMMARY</a:t>
            </a:r>
            <a:endParaRPr lang="zh-CN" altLang="en-US" sz="7000"/>
          </a:p>
          <a:p>
            <a:pPr algn="l">
              <a:lnSpc>
                <a:spcPct val="83333"/>
              </a:lnSpc>
            </a:pPr>
            <a:r>
              <a:rPr sz="7000" i="0" b="0" dirty="0" smtClean="0" lang="zh-CN">
                <a:solidFill>
                  <a:srgbClr val="FFFFFF"/>
                </a:solidFill>
                <a:latin typeface="OPPOSans-B"/>
                <a:ea typeface="OPPOSans-B"/>
              </a:rPr>
              <a:t>RECOMMENDATIONS</a:t>
            </a:r>
            <a:endParaRPr lang="zh-CN" altLang="en-US"/>
          </a:p>
        </p:txBody>
      </p:sp>
      <p:sp>
        <p:nvSpPr>
          <p:cNvPr id="1304" name="Object 1304"/>
          <p:cNvSpPr txBox="1"/>
          <p:nvPr/>
        </p:nvSpPr>
        <p:spPr>
          <a:xfrm>
            <a:off x="3937000" y="5319217"/>
            <a:ext cx="9732829" cy="1219200"/>
          </a:xfrm>
          <a:prstGeom prst="rect">
            <a:avLst/>
          </a:prstGeom>
        </p:spPr>
        <p:txBody>
          <a:bodyPr vert="horz" anchor="t" rtlCol="0" anchorCtr="0">
            <a:noAutofit/>
          </a:bodyPr>
          <a:lstStyle/>
          <a:p>
            <a:pPr algn="l">
              <a:lnSpc>
                <a:spcPct val="114166"/>
              </a:lnSpc>
            </a:pPr>
            <a:r>
              <a:rPr sz="7000" i="0" b="0" dirty="0" smtClean="0" lang="zh-CN">
                <a:solidFill>
                  <a:srgbClr val="FFEB00"/>
                </a:solidFill>
                <a:latin typeface="OPPOSans-B"/>
                <a:ea typeface="OPPOSans-B"/>
              </a:rPr>
              <a:t>04 / 总结建议</a:t>
            </a:r>
            <a:endParaRPr lang="zh-CN" altLang="en-US"/>
          </a:p>
        </p:txBody>
      </p:sp>
      <p:sp>
        <p:nvSpPr>
          <p:cNvPr id="1305" name="Object 1305"/>
          <p:cNvSpPr txBox="1"/>
          <p:nvPr/>
        </p:nvSpPr>
        <p:spPr>
          <a:xfrm>
            <a:off x="3886200" y="6723230"/>
            <a:ext cx="8445500" cy="609600"/>
          </a:xfrm>
          <a:prstGeom prst="rect">
            <a:avLst/>
          </a:prstGeom>
        </p:spPr>
        <p:txBody>
          <a:bodyPr vert="horz" anchor="t" rtlCol="0" anchorCtr="0">
            <a:noAutofit/>
          </a:bodyPr>
          <a:lstStyle/>
          <a:p>
            <a:pPr algn="l">
              <a:lnSpc>
                <a:spcPct val="114166"/>
              </a:lnSpc>
            </a:pPr>
            <a:r>
              <a:rPr sz="3500" i="0" b="0" dirty="0" smtClean="0" lang="zh-CN">
                <a:solidFill>
                  <a:srgbClr val="FFFFFF"/>
                </a:solidFill>
                <a:latin typeface="OPPOSans-R"/>
                <a:ea typeface="OPPOSans-R"/>
              </a:rPr>
              <a:t>从小红书优缺点进行分析</a:t>
            </a:r>
            <a:endParaRPr lang="zh-CN" altLang="en-US"/>
          </a:p>
        </p:txBody>
      </p:sp>
      <p:pic>
        <p:nvPicPr>
          <p:cNvPr id="1306" name="image 1306"/>
          <p:cNvPicPr>
            <a:picLocks noChangeAspect="1"/>
          </p:cNvPicPr>
          <p:nvPr/>
        </p:nvPicPr>
        <p:blipFill>
          <a:blip r:embed="rId1306">
                </a:blip>
          <a:srcRect/>
          <a:stretch>
            <a:fillRect/>
          </a:stretch>
        </p:blipFill>
        <p:spPr>
          <a:xfrm rot="0" flipV="0" flipH="0">
            <a:off x="3975100" y="9474200"/>
            <a:ext cx="2692400" cy="482600"/>
          </a:xfrm>
          <a:prstGeom prst="rect">
            <a:avLst/>
          </a:prstGeom>
        </p:spPr>
      </p:pic>
      <p:pic>
        <p:nvPicPr>
          <p:cNvPr id="1307" name="image 1307"/>
          <p:cNvPicPr>
            <a:picLocks noChangeAspect="1"/>
          </p:cNvPicPr>
          <p:nvPr/>
        </p:nvPicPr>
        <p:blipFill>
          <a:blip r:embed="rId1307">
                </a:blip>
          <a:srcRect/>
          <a:stretch>
            <a:fillRect/>
          </a:stretch>
        </p:blipFill>
        <p:spPr>
          <a:xfrm rot="0" flipV="0" flipH="0">
            <a:off x="3975100" y="10045700"/>
            <a:ext cx="5778500" cy="482600"/>
          </a:xfrm>
          <a:prstGeom prst="rect">
            <a:avLst/>
          </a:prstGeom>
        </p:spPr>
      </p:pic>
      <p:sp>
        <p:nvSpPr>
          <p:cNvPr id="1308" name="Object 1308"/>
          <p:cNvSpPr txBox="1"/>
          <p:nvPr/>
        </p:nvSpPr>
        <p:spPr>
          <a:xfrm>
            <a:off x="4051300" y="9347462"/>
            <a:ext cx="6527800" cy="1143000"/>
          </a:xfrm>
          <a:prstGeom prst="rect">
            <a:avLst/>
          </a:prstGeom>
        </p:spPr>
        <p:txBody>
          <a:bodyPr vert="horz" anchor="t" rtlCol="0" anchorCtr="0">
            <a:noAutofit/>
          </a:bodyPr>
          <a:lstStyle/>
          <a:p>
            <a:pPr algn="l">
              <a:lnSpc>
                <a:spcPct val="150000"/>
              </a:lnSpc>
            </a:pPr>
            <a:r>
              <a:rPr sz="2500" i="0" b="0" dirty="0" smtClean="0" lang="zh-CN">
                <a:solidFill>
                  <a:srgbClr val="000000"/>
                </a:solidFill>
                <a:latin typeface="OPPOSans-R"/>
                <a:ea typeface="OPPOSans-R"/>
              </a:rPr>
              <a:t>XIAOHONGSHU</a:t>
            </a:r>
            <a:endParaRPr lang="zh-CN" altLang="en-US" sz="2500"/>
          </a:p>
          <a:p>
            <a:pPr algn="l">
              <a:lnSpc>
                <a:spcPct val="150000"/>
              </a:lnSpc>
            </a:pPr>
            <a:r>
              <a:rPr sz="2500" i="0" b="0" dirty="0" smtClean="0" lang="zh-CN">
                <a:solidFill>
                  <a:srgbClr val="000000"/>
                </a:solidFill>
                <a:latin typeface="OPPOSans-R"/>
                <a:ea typeface="OPPOSans-R"/>
              </a:rPr>
              <a:t>ADVERTISING RESEARCH SUMMARY</a:t>
            </a:r>
            <a:endParaRPr lang="zh-CN" altLang="en-US"/>
          </a:p>
        </p:txBody>
      </p:sp>
      <p:sp>
        <p:nvSpPr>
          <p:cNvPr id="1309" name="Object 1309"/>
          <p:cNvSpPr txBox="1"/>
          <p:nvPr/>
        </p:nvSpPr>
        <p:spPr>
          <a:xfrm>
            <a:off x="15113618" y="2303630"/>
            <a:ext cx="9422781" cy="5029200"/>
          </a:xfrm>
          <a:prstGeom prst="rect">
            <a:avLst/>
          </a:prstGeom>
        </p:spPr>
        <p:txBody>
          <a:bodyPr vert="horz" anchor="t" rtlCol="0" anchorCtr="0">
            <a:noAutofit/>
          </a:bodyPr>
          <a:lstStyle/>
          <a:p>
            <a:pPr algn="l">
              <a:lnSpc>
                <a:spcPct val="91666"/>
              </a:lnSpc>
            </a:pPr>
            <a:r>
              <a:rPr sz="36000" i="0" b="0" dirty="0" smtClean="0" lang="zh-CN">
                <a:solidFill>
                  <a:srgbClr val="FFFFFF"/>
                </a:solidFill>
                <a:latin typeface="OPPOSans-B"/>
                <a:ea typeface="OPPOSans-B"/>
              </a:rPr>
              <a:t>04</a:t>
            </a:r>
            <a:endParaRPr lang="zh-CN" altLang="en-US"/>
          </a:p>
        </p:txBody>
      </p:sp>
      <p:pic>
        <p:nvPicPr>
          <p:cNvPr id="13010" name="image 13010"/>
          <p:cNvPicPr>
            <a:picLocks noChangeAspect="1"/>
          </p:cNvPicPr>
          <p:nvPr/>
        </p:nvPicPr>
        <p:blipFill>
          <a:blip r:embed="rId13010">
                </a:blip>
          <a:srcRect/>
          <a:stretch>
            <a:fillRect/>
          </a:stretch>
        </p:blipFill>
        <p:spPr>
          <a:xfrm rot="0" flipV="0" flipH="0">
            <a:off x="19608800" y="8737600"/>
            <a:ext cx="3441700" cy="35941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pic>
        <p:nvPicPr>
          <p:cNvPr id="1401" name="image 1401"/>
          <p:cNvPicPr>
            <a:picLocks noChangeAspect="1"/>
          </p:cNvPicPr>
          <p:nvPr/>
        </p:nvPicPr>
        <p:blipFill>
          <a:blip r:embed="rId1401">
                </a:blip>
          <a:srcRect/>
          <a:stretch>
            <a:fillRect/>
          </a:stretch>
        </p:blipFill>
        <p:spPr>
          <a:xfrm rot="0" flipV="0" flipH="0">
            <a:off x="9740900" y="-12700"/>
            <a:ext cx="14655800" cy="13741400"/>
          </a:xfrm>
          <a:prstGeom prst="rect">
            <a:avLst/>
          </a:prstGeom>
        </p:spPr>
      </p:pic>
      <p:pic>
        <p:nvPicPr>
          <p:cNvPr id="1402" name="image 1402"/>
          <p:cNvPicPr>
            <a:picLocks noChangeAspect="1"/>
          </p:cNvPicPr>
          <p:nvPr/>
        </p:nvPicPr>
        <p:blipFill>
          <a:blip r:embed="rId1402">
                </a:blip>
          <a:srcRect/>
          <a:stretch>
            <a:fillRect/>
          </a:stretch>
        </p:blipFill>
        <p:spPr>
          <a:xfrm rot="0" flipV="0" flipH="0">
            <a:off x="2120900" y="5778500"/>
            <a:ext cx="3441700" cy="1435100"/>
          </a:xfrm>
          <a:prstGeom prst="rect">
            <a:avLst/>
          </a:prstGeom>
        </p:spPr>
      </p:pic>
      <p:pic>
        <p:nvPicPr>
          <p:cNvPr id="1403" name="image 1403"/>
          <p:cNvPicPr>
            <a:picLocks noChangeAspect="1"/>
          </p:cNvPicPr>
          <p:nvPr/>
        </p:nvPicPr>
        <p:blipFill>
          <a:blip r:embed="rId1403">
                </a:blip>
          <a:srcRect/>
          <a:stretch>
            <a:fillRect/>
          </a:stretch>
        </p:blipFill>
        <p:spPr>
          <a:xfrm rot="0" flipV="0" flipH="0">
            <a:off x="5054600" y="7962900"/>
            <a:ext cx="1422400" cy="2095500"/>
          </a:xfrm>
          <a:prstGeom prst="rect">
            <a:avLst/>
          </a:prstGeom>
        </p:spPr>
      </p:pic>
      <p:pic>
        <p:nvPicPr>
          <p:cNvPr id="1404" name="image 1404"/>
          <p:cNvPicPr>
            <a:picLocks noChangeAspect="1"/>
          </p:cNvPicPr>
          <p:nvPr/>
        </p:nvPicPr>
        <p:blipFill>
          <a:blip r:embed="rId1404">
                </a:blip>
          <a:srcRect/>
          <a:stretch>
            <a:fillRect/>
          </a:stretch>
        </p:blipFill>
        <p:spPr>
          <a:xfrm rot="0" flipV="0" flipH="0">
            <a:off x="6794500" y="7962900"/>
            <a:ext cx="1409700" cy="2095500"/>
          </a:xfrm>
          <a:prstGeom prst="rect">
            <a:avLst/>
          </a:prstGeom>
        </p:spPr>
      </p:pic>
      <p:sp>
        <p:nvSpPr>
          <p:cNvPr id="1405" name="Object 1405"/>
          <p:cNvSpPr txBox="1"/>
          <p:nvPr/>
        </p:nvSpPr>
        <p:spPr>
          <a:xfrm>
            <a:off x="1739900" y="10807962"/>
            <a:ext cx="6616700" cy="889000"/>
          </a:xfrm>
          <a:prstGeom prst="rect">
            <a:avLst/>
          </a:prstGeom>
        </p:spPr>
        <p:txBody>
          <a:bodyPr vert="horz" anchor="t" rtlCol="0" anchorCtr="0">
            <a:noAutofit/>
          </a:bodyPr>
          <a:lstStyle/>
          <a:p>
            <a:pPr algn="l">
              <a:lnSpc>
                <a:spcPct val="116666"/>
              </a:lnSpc>
            </a:pPr>
            <a:r>
              <a:rPr sz="2500" i="0" b="0" dirty="0" smtClean="0" lang="zh-CN">
                <a:solidFill>
                  <a:srgbClr val="C9CACA"/>
                </a:solidFill>
                <a:latin typeface="OPPOSans-R"/>
                <a:ea typeface="OPPOSans-R"/>
              </a:rPr>
              <a:t>XIAOHONGSHU</a:t>
            </a:r>
            <a:endParaRPr lang="zh-CN" altLang="en-US" sz="2500"/>
          </a:p>
          <a:p>
            <a:pPr algn="l">
              <a:lnSpc>
                <a:spcPct val="116666"/>
              </a:lnSpc>
            </a:pPr>
            <a:r>
              <a:rPr sz="2500" i="0" b="0" dirty="0" smtClean="0" lang="zh-CN">
                <a:solidFill>
                  <a:srgbClr val="C9CACA"/>
                </a:solidFill>
                <a:latin typeface="OPPOSans-R"/>
                <a:ea typeface="OPPOSans-R"/>
              </a:rPr>
              <a:t>ADVERTISING RESEARCH SUMMARY</a:t>
            </a:r>
            <a:endParaRPr lang="zh-CN" altLang="en-US"/>
          </a:p>
        </p:txBody>
      </p:sp>
      <p:pic>
        <p:nvPicPr>
          <p:cNvPr id="1406" name="image 1406"/>
          <p:cNvPicPr>
            <a:picLocks noChangeAspect="1"/>
          </p:cNvPicPr>
          <p:nvPr/>
        </p:nvPicPr>
        <p:blipFill>
          <a:blip r:embed="rId1406">
                </a:blip>
          <a:srcRect/>
          <a:stretch>
            <a:fillRect/>
          </a:stretch>
        </p:blipFill>
        <p:spPr>
          <a:xfrm rot="0" flipV="0" flipH="0">
            <a:off x="11379200" y="2489200"/>
            <a:ext cx="927100" cy="927100"/>
          </a:xfrm>
          <a:prstGeom prst="rect">
            <a:avLst/>
          </a:prstGeom>
        </p:spPr>
      </p:pic>
      <p:pic>
        <p:nvPicPr>
          <p:cNvPr id="1407" name="image 1407"/>
          <p:cNvPicPr>
            <a:picLocks noChangeAspect="1"/>
          </p:cNvPicPr>
          <p:nvPr/>
        </p:nvPicPr>
        <p:blipFill>
          <a:blip r:embed="rId1407">
                </a:blip>
          <a:srcRect/>
          <a:stretch>
            <a:fillRect/>
          </a:stretch>
        </p:blipFill>
        <p:spPr>
          <a:xfrm rot="0" flipV="0" flipH="0">
            <a:off x="12230100" y="2489200"/>
            <a:ext cx="4546600" cy="927100"/>
          </a:xfrm>
          <a:prstGeom prst="rect">
            <a:avLst/>
          </a:prstGeom>
        </p:spPr>
      </p:pic>
      <p:sp>
        <p:nvSpPr>
          <p:cNvPr id="1408" name="Object 1408"/>
          <p:cNvSpPr txBox="1"/>
          <p:nvPr/>
        </p:nvSpPr>
        <p:spPr>
          <a:xfrm>
            <a:off x="11417300" y="2541971"/>
            <a:ext cx="1371600" cy="698499"/>
          </a:xfrm>
          <a:prstGeom prst="rect">
            <a:avLst/>
          </a:prstGeom>
        </p:spPr>
        <p:txBody>
          <a:bodyPr vert="horz" anchor="t" rtlCol="0" anchorCtr="0">
            <a:noAutofit/>
          </a:bodyPr>
          <a:lstStyle/>
          <a:p>
            <a:pPr algn="l">
              <a:lnSpc>
                <a:spcPct val="114166"/>
              </a:lnSpc>
            </a:pPr>
            <a:r>
              <a:rPr sz="4000" i="0" b="0" spc="418" dirty="0" smtClean="0" lang="zh-CN">
                <a:solidFill>
                  <a:srgbClr val="FFFFFF"/>
                </a:solidFill>
                <a:latin typeface="OPPOSans-B"/>
                <a:ea typeface="OPPOSans-B"/>
              </a:rPr>
              <a:t>01</a:t>
            </a:r>
            <a:endParaRPr lang="zh-CN" altLang="en-US"/>
          </a:p>
        </p:txBody>
      </p:sp>
      <p:sp>
        <p:nvSpPr>
          <p:cNvPr id="1409" name="Object 1409"/>
          <p:cNvSpPr txBox="1"/>
          <p:nvPr/>
        </p:nvSpPr>
        <p:spPr>
          <a:xfrm>
            <a:off x="12611100" y="2616200"/>
            <a:ext cx="3993622" cy="520700"/>
          </a:xfrm>
          <a:prstGeom prst="rect">
            <a:avLst/>
          </a:prstGeom>
        </p:spPr>
        <p:txBody>
          <a:bodyPr vert="horz" anchor="t" rtlCol="0" anchorCtr="0">
            <a:noAutofit/>
          </a:bodyPr>
          <a:lstStyle/>
          <a:p>
            <a:pPr algn="l">
              <a:lnSpc>
                <a:spcPct val="114166"/>
              </a:lnSpc>
            </a:pPr>
            <a:r>
              <a:rPr sz="3000" i="0" b="1" dirty="0" smtClean="0" lang="zh-CN">
                <a:solidFill>
                  <a:srgbClr val="000000"/>
                </a:solidFill>
                <a:latin typeface="OPPOSans-R"/>
                <a:ea typeface="OPPOSans-R"/>
              </a:rPr>
              <a:t>高购买力用户</a:t>
            </a:r>
            <a:endParaRPr lang="zh-CN" altLang="en-US"/>
          </a:p>
        </p:txBody>
      </p:sp>
      <p:sp>
        <p:nvSpPr>
          <p:cNvPr id="14010" name="Object 14010"/>
          <p:cNvSpPr txBox="1"/>
          <p:nvPr/>
        </p:nvSpPr>
        <p:spPr>
          <a:xfrm>
            <a:off x="11366500" y="3526334"/>
            <a:ext cx="11950700" cy="520700"/>
          </a:xfrm>
          <a:prstGeom prst="rect">
            <a:avLst/>
          </a:prstGeom>
        </p:spPr>
        <p:txBody>
          <a:bodyPr vert="horz" anchor="t" rtlCol="0" anchorCtr="0">
            <a:noAutofit/>
          </a:bodyPr>
          <a:lstStyle/>
          <a:p>
            <a:pPr algn="l">
              <a:lnSpc>
                <a:spcPct val="114166"/>
              </a:lnSpc>
            </a:pPr>
            <a:r>
              <a:rPr sz="3000" i="0" b="0" dirty="0" smtClean="0" lang="zh-CN">
                <a:solidFill>
                  <a:srgbClr val="000000"/>
                </a:solidFill>
                <a:latin typeface="OPPOSans-R"/>
                <a:ea typeface="OPPOSans-R"/>
              </a:rPr>
              <a:t>用户基数大，且购买力强，市场潜力巨大</a:t>
            </a:r>
            <a:endParaRPr lang="zh-CN" altLang="en-US"/>
          </a:p>
        </p:txBody>
      </p:sp>
      <p:pic>
        <p:nvPicPr>
          <p:cNvPr id="14011" name="image 14011"/>
          <p:cNvPicPr>
            <a:picLocks noChangeAspect="1"/>
          </p:cNvPicPr>
          <p:nvPr/>
        </p:nvPicPr>
        <p:blipFill>
          <a:blip r:embed="rId14011">
                </a:blip>
          <a:srcRect/>
          <a:stretch>
            <a:fillRect/>
          </a:stretch>
        </p:blipFill>
        <p:spPr>
          <a:xfrm rot="0" flipV="0" flipH="0">
            <a:off x="11379200" y="4902200"/>
            <a:ext cx="927100" cy="927100"/>
          </a:xfrm>
          <a:prstGeom prst="rect">
            <a:avLst/>
          </a:prstGeom>
        </p:spPr>
      </p:pic>
      <p:pic>
        <p:nvPicPr>
          <p:cNvPr id="14012" name="image 14012"/>
          <p:cNvPicPr>
            <a:picLocks noChangeAspect="1"/>
          </p:cNvPicPr>
          <p:nvPr/>
        </p:nvPicPr>
        <p:blipFill>
          <a:blip r:embed="rId14012">
                </a:blip>
          <a:srcRect/>
          <a:stretch>
            <a:fillRect/>
          </a:stretch>
        </p:blipFill>
        <p:spPr>
          <a:xfrm rot="0" flipV="0" flipH="0">
            <a:off x="12230100" y="4902200"/>
            <a:ext cx="4546600" cy="927100"/>
          </a:xfrm>
          <a:prstGeom prst="rect">
            <a:avLst/>
          </a:prstGeom>
        </p:spPr>
      </p:pic>
      <p:sp>
        <p:nvSpPr>
          <p:cNvPr id="14013" name="Object 14013"/>
          <p:cNvSpPr txBox="1"/>
          <p:nvPr/>
        </p:nvSpPr>
        <p:spPr>
          <a:xfrm>
            <a:off x="11404600" y="4954971"/>
            <a:ext cx="1371600" cy="698499"/>
          </a:xfrm>
          <a:prstGeom prst="rect">
            <a:avLst/>
          </a:prstGeom>
        </p:spPr>
        <p:txBody>
          <a:bodyPr vert="horz" anchor="t" rtlCol="0" anchorCtr="0">
            <a:noAutofit/>
          </a:bodyPr>
          <a:lstStyle/>
          <a:p>
            <a:pPr algn="l">
              <a:lnSpc>
                <a:spcPct val="114166"/>
              </a:lnSpc>
            </a:pPr>
            <a:r>
              <a:rPr sz="4000" i="0" b="0" dirty="0" smtClean="0" lang="zh-CN">
                <a:solidFill>
                  <a:srgbClr val="FFFFFF"/>
                </a:solidFill>
                <a:latin typeface="OPPOSans-B"/>
                <a:ea typeface="OPPOSans-B"/>
              </a:rPr>
              <a:t>02</a:t>
            </a:r>
            <a:endParaRPr lang="zh-CN" altLang="en-US"/>
          </a:p>
        </p:txBody>
      </p:sp>
      <p:sp>
        <p:nvSpPr>
          <p:cNvPr id="14014" name="Object 14014"/>
          <p:cNvSpPr txBox="1"/>
          <p:nvPr/>
        </p:nvSpPr>
        <p:spPr>
          <a:xfrm>
            <a:off x="12611100" y="5029200"/>
            <a:ext cx="3993629" cy="520700"/>
          </a:xfrm>
          <a:prstGeom prst="rect">
            <a:avLst/>
          </a:prstGeom>
        </p:spPr>
        <p:txBody>
          <a:bodyPr vert="horz" anchor="t" rtlCol="0" anchorCtr="0">
            <a:noAutofit/>
          </a:bodyPr>
          <a:lstStyle/>
          <a:p>
            <a:pPr algn="l">
              <a:lnSpc>
                <a:spcPct val="114166"/>
              </a:lnSpc>
            </a:pPr>
            <a:r>
              <a:rPr sz="3000" i="0" b="1" dirty="0" smtClean="0" lang="zh-CN">
                <a:solidFill>
                  <a:srgbClr val="000000"/>
                </a:solidFill>
                <a:latin typeface="OPPOSans-R"/>
                <a:ea typeface="OPPOSans-R"/>
              </a:rPr>
              <a:t>品牌效益强</a:t>
            </a:r>
            <a:endParaRPr lang="zh-CN" altLang="en-US"/>
          </a:p>
        </p:txBody>
      </p:sp>
      <p:sp>
        <p:nvSpPr>
          <p:cNvPr id="14015" name="Object 14015"/>
          <p:cNvSpPr txBox="1"/>
          <p:nvPr/>
        </p:nvSpPr>
        <p:spPr>
          <a:xfrm>
            <a:off x="11353800" y="5980355"/>
            <a:ext cx="12078043" cy="889000"/>
          </a:xfrm>
          <a:prstGeom prst="rect">
            <a:avLst/>
          </a:prstGeom>
        </p:spPr>
        <p:txBody>
          <a:bodyPr vert="horz" anchor="t" rtlCol="0" anchorCtr="0">
            <a:noAutofit/>
          </a:bodyPr>
          <a:lstStyle/>
          <a:p>
            <a:pPr algn="l">
              <a:lnSpc>
                <a:spcPct val="97500"/>
              </a:lnSpc>
            </a:pPr>
            <a:r>
              <a:rPr sz="3000" i="0" b="0" dirty="0" smtClean="0" lang="zh-CN">
                <a:solidFill>
                  <a:srgbClr val="000000"/>
                </a:solidFill>
                <a:latin typeface="OPPOSans-R"/>
                <a:ea typeface="OPPOSans-R"/>
              </a:rPr>
              <a:t>小红书邀请各类明星/网红博主入驻，吸引庞大的粉丝群体，增加用户量，提高品牌度</a:t>
            </a:r>
            <a:endParaRPr lang="zh-CN" altLang="en-US"/>
          </a:p>
        </p:txBody>
      </p:sp>
      <p:pic>
        <p:nvPicPr>
          <p:cNvPr id="14016" name="image 14016"/>
          <p:cNvPicPr>
            <a:picLocks noChangeAspect="1"/>
          </p:cNvPicPr>
          <p:nvPr/>
        </p:nvPicPr>
        <p:blipFill>
          <a:blip r:embed="rId14016">
                </a:blip>
          <a:srcRect/>
          <a:stretch>
            <a:fillRect/>
          </a:stretch>
        </p:blipFill>
        <p:spPr>
          <a:xfrm rot="0" flipV="0" flipH="0">
            <a:off x="11379200" y="7302500"/>
            <a:ext cx="927100" cy="927100"/>
          </a:xfrm>
          <a:prstGeom prst="rect">
            <a:avLst/>
          </a:prstGeom>
        </p:spPr>
      </p:pic>
      <p:pic>
        <p:nvPicPr>
          <p:cNvPr id="14017" name="image 14017"/>
          <p:cNvPicPr>
            <a:picLocks noChangeAspect="1"/>
          </p:cNvPicPr>
          <p:nvPr/>
        </p:nvPicPr>
        <p:blipFill>
          <a:blip r:embed="rId14017">
                </a:blip>
          <a:srcRect/>
          <a:stretch>
            <a:fillRect/>
          </a:stretch>
        </p:blipFill>
        <p:spPr>
          <a:xfrm rot="0" flipV="0" flipH="0">
            <a:off x="12230100" y="7302500"/>
            <a:ext cx="4546600" cy="927100"/>
          </a:xfrm>
          <a:prstGeom prst="rect">
            <a:avLst/>
          </a:prstGeom>
        </p:spPr>
      </p:pic>
      <p:sp>
        <p:nvSpPr>
          <p:cNvPr id="14018" name="Object 14018"/>
          <p:cNvSpPr txBox="1"/>
          <p:nvPr/>
        </p:nvSpPr>
        <p:spPr>
          <a:xfrm>
            <a:off x="11404600" y="7355271"/>
            <a:ext cx="1371600" cy="698499"/>
          </a:xfrm>
          <a:prstGeom prst="rect">
            <a:avLst/>
          </a:prstGeom>
        </p:spPr>
        <p:txBody>
          <a:bodyPr vert="horz" anchor="t" rtlCol="0" anchorCtr="0">
            <a:noAutofit/>
          </a:bodyPr>
          <a:lstStyle/>
          <a:p>
            <a:pPr algn="l">
              <a:lnSpc>
                <a:spcPct val="114166"/>
              </a:lnSpc>
            </a:pPr>
            <a:r>
              <a:rPr sz="4000" i="0" b="0" dirty="0" smtClean="0" lang="zh-CN">
                <a:solidFill>
                  <a:srgbClr val="FFFFFF"/>
                </a:solidFill>
                <a:latin typeface="OPPOSans-B"/>
                <a:ea typeface="OPPOSans-B"/>
              </a:rPr>
              <a:t>03</a:t>
            </a:r>
            <a:endParaRPr lang="zh-CN" altLang="en-US"/>
          </a:p>
        </p:txBody>
      </p:sp>
      <p:sp>
        <p:nvSpPr>
          <p:cNvPr id="14019" name="Object 14019"/>
          <p:cNvSpPr txBox="1"/>
          <p:nvPr/>
        </p:nvSpPr>
        <p:spPr>
          <a:xfrm>
            <a:off x="12598400" y="7429500"/>
            <a:ext cx="4006329" cy="520700"/>
          </a:xfrm>
          <a:prstGeom prst="rect">
            <a:avLst/>
          </a:prstGeom>
        </p:spPr>
        <p:txBody>
          <a:bodyPr vert="horz" anchor="t" rtlCol="0" anchorCtr="0">
            <a:noAutofit/>
          </a:bodyPr>
          <a:lstStyle/>
          <a:p>
            <a:pPr algn="l">
              <a:lnSpc>
                <a:spcPct val="114166"/>
              </a:lnSpc>
            </a:pPr>
            <a:r>
              <a:rPr sz="3000" i="0" b="1" dirty="0" smtClean="0" lang="zh-CN">
                <a:solidFill>
                  <a:srgbClr val="000000"/>
                </a:solidFill>
                <a:latin typeface="OPPOSans-R"/>
                <a:ea typeface="OPPOSans-R"/>
              </a:rPr>
              <a:t>用户互动强</a:t>
            </a:r>
            <a:endParaRPr lang="zh-CN" altLang="en-US"/>
          </a:p>
        </p:txBody>
      </p:sp>
      <p:sp>
        <p:nvSpPr>
          <p:cNvPr id="14020" name="Object 14020"/>
          <p:cNvSpPr txBox="1"/>
          <p:nvPr/>
        </p:nvSpPr>
        <p:spPr>
          <a:xfrm>
            <a:off x="11366500" y="8339634"/>
            <a:ext cx="11950700" cy="520700"/>
          </a:xfrm>
          <a:prstGeom prst="rect">
            <a:avLst/>
          </a:prstGeom>
        </p:spPr>
        <p:txBody>
          <a:bodyPr vert="horz" anchor="t" rtlCol="0" anchorCtr="0">
            <a:noAutofit/>
          </a:bodyPr>
          <a:lstStyle/>
          <a:p>
            <a:pPr algn="l">
              <a:lnSpc>
                <a:spcPct val="114166"/>
              </a:lnSpc>
            </a:pPr>
            <a:r>
              <a:rPr sz="3000" i="0" b="0" dirty="0" smtClean="0" lang="zh-CN">
                <a:solidFill>
                  <a:srgbClr val="000000"/>
                </a:solidFill>
                <a:latin typeface="OPPOSans-R"/>
                <a:ea typeface="OPPOSans-R"/>
              </a:rPr>
              <a:t>用户使用产品会自发分享使用感受，进一步提高产品宣传效果</a:t>
            </a:r>
            <a:endParaRPr lang="zh-CN" altLang="en-US"/>
          </a:p>
        </p:txBody>
      </p:sp>
      <p:pic>
        <p:nvPicPr>
          <p:cNvPr id="14021" name="image 14021"/>
          <p:cNvPicPr>
            <a:picLocks noChangeAspect="1"/>
          </p:cNvPicPr>
          <p:nvPr/>
        </p:nvPicPr>
        <p:blipFill>
          <a:blip r:embed="rId14021">
                </a:blip>
          <a:srcRect/>
          <a:stretch>
            <a:fillRect/>
          </a:stretch>
        </p:blipFill>
        <p:spPr>
          <a:xfrm rot="0" flipV="0" flipH="0">
            <a:off x="11379200" y="9715500"/>
            <a:ext cx="927100" cy="927100"/>
          </a:xfrm>
          <a:prstGeom prst="rect">
            <a:avLst/>
          </a:prstGeom>
        </p:spPr>
      </p:pic>
      <p:pic>
        <p:nvPicPr>
          <p:cNvPr id="14022" name="image 14022"/>
          <p:cNvPicPr>
            <a:picLocks noChangeAspect="1"/>
          </p:cNvPicPr>
          <p:nvPr/>
        </p:nvPicPr>
        <p:blipFill>
          <a:blip r:embed="rId14022">
                </a:blip>
          <a:srcRect/>
          <a:stretch>
            <a:fillRect/>
          </a:stretch>
        </p:blipFill>
        <p:spPr>
          <a:xfrm rot="0" flipV="0" flipH="0">
            <a:off x="12230100" y="9715500"/>
            <a:ext cx="4546600" cy="927100"/>
          </a:xfrm>
          <a:prstGeom prst="rect">
            <a:avLst/>
          </a:prstGeom>
        </p:spPr>
      </p:pic>
      <p:sp>
        <p:nvSpPr>
          <p:cNvPr id="14023" name="Object 14023"/>
          <p:cNvSpPr txBox="1"/>
          <p:nvPr/>
        </p:nvSpPr>
        <p:spPr>
          <a:xfrm>
            <a:off x="11404600" y="9768271"/>
            <a:ext cx="1371600" cy="698499"/>
          </a:xfrm>
          <a:prstGeom prst="rect">
            <a:avLst/>
          </a:prstGeom>
        </p:spPr>
        <p:txBody>
          <a:bodyPr vert="horz" anchor="t" rtlCol="0" anchorCtr="0">
            <a:noAutofit/>
          </a:bodyPr>
          <a:lstStyle/>
          <a:p>
            <a:pPr algn="l">
              <a:lnSpc>
                <a:spcPct val="114166"/>
              </a:lnSpc>
            </a:pPr>
            <a:r>
              <a:rPr sz="4000" i="0" b="0" dirty="0" smtClean="0" lang="zh-CN">
                <a:solidFill>
                  <a:srgbClr val="FFFFFF"/>
                </a:solidFill>
                <a:latin typeface="OPPOSans-B"/>
                <a:ea typeface="OPPOSans-B"/>
              </a:rPr>
              <a:t>04</a:t>
            </a:r>
            <a:endParaRPr lang="zh-CN" altLang="en-US"/>
          </a:p>
        </p:txBody>
      </p:sp>
      <p:sp>
        <p:nvSpPr>
          <p:cNvPr id="14024" name="Object 14024"/>
          <p:cNvSpPr txBox="1"/>
          <p:nvPr/>
        </p:nvSpPr>
        <p:spPr>
          <a:xfrm>
            <a:off x="12585700" y="9842500"/>
            <a:ext cx="4019029" cy="520700"/>
          </a:xfrm>
          <a:prstGeom prst="rect">
            <a:avLst/>
          </a:prstGeom>
        </p:spPr>
        <p:txBody>
          <a:bodyPr vert="horz" anchor="t" rtlCol="0" anchorCtr="0">
            <a:noAutofit/>
          </a:bodyPr>
          <a:lstStyle/>
          <a:p>
            <a:pPr algn="l">
              <a:lnSpc>
                <a:spcPct val="114166"/>
              </a:lnSpc>
            </a:pPr>
            <a:r>
              <a:rPr sz="3000" i="0" b="1" dirty="0" smtClean="0" lang="zh-CN">
                <a:solidFill>
                  <a:srgbClr val="000000"/>
                </a:solidFill>
                <a:latin typeface="OPPOSans-R"/>
                <a:ea typeface="OPPOSans-R"/>
              </a:rPr>
              <a:t>激发用户购买需求</a:t>
            </a:r>
            <a:endParaRPr lang="zh-CN" altLang="en-US"/>
          </a:p>
        </p:txBody>
      </p:sp>
      <p:sp>
        <p:nvSpPr>
          <p:cNvPr id="14025" name="Object 14025"/>
          <p:cNvSpPr txBox="1"/>
          <p:nvPr/>
        </p:nvSpPr>
        <p:spPr>
          <a:xfrm>
            <a:off x="11366500" y="10752634"/>
            <a:ext cx="11950700" cy="520700"/>
          </a:xfrm>
          <a:prstGeom prst="rect">
            <a:avLst/>
          </a:prstGeom>
        </p:spPr>
        <p:txBody>
          <a:bodyPr vert="horz" anchor="t" rtlCol="0" anchorCtr="0">
            <a:noAutofit/>
          </a:bodyPr>
          <a:lstStyle/>
          <a:p>
            <a:pPr algn="l">
              <a:lnSpc>
                <a:spcPct val="114166"/>
              </a:lnSpc>
            </a:pPr>
            <a:r>
              <a:rPr sz="3000" i="0" b="0" dirty="0" smtClean="0" lang="zh-CN">
                <a:solidFill>
                  <a:srgbClr val="000000"/>
                </a:solidFill>
                <a:latin typeface="OPPOSans-R"/>
                <a:ea typeface="OPPOSans-R"/>
              </a:rPr>
              <a:t>广告从各种形式加强种草效果，激发用户购买需求</a:t>
            </a:r>
            <a:endParaRPr lang="zh-CN" altLang="en-US"/>
          </a:p>
        </p:txBody>
      </p:sp>
      <p:sp>
        <p:nvSpPr>
          <p:cNvPr id="14026" name="Object 14026"/>
          <p:cNvSpPr txBox="1"/>
          <p:nvPr/>
        </p:nvSpPr>
        <p:spPr>
          <a:xfrm>
            <a:off x="1752600" y="2062458"/>
            <a:ext cx="7234346" cy="1524000"/>
          </a:xfrm>
          <a:prstGeom prst="rect">
            <a:avLst/>
          </a:prstGeom>
        </p:spPr>
        <p:txBody>
          <a:bodyPr vert="horz" anchor="t" rtlCol="0" anchorCtr="0">
            <a:noAutofit/>
          </a:bodyPr>
          <a:lstStyle/>
          <a:p>
            <a:pPr algn="l">
              <a:lnSpc>
                <a:spcPct val="84670"/>
              </a:lnSpc>
            </a:pPr>
            <a:r>
              <a:rPr sz="6000" i="0" b="0" dirty="0" smtClean="0" lang="zh-CN">
                <a:solidFill>
                  <a:srgbClr val="000000"/>
                </a:solidFill>
                <a:latin typeface="OPPOSans-B"/>
                <a:ea typeface="OPPOSans-B"/>
              </a:rPr>
              <a:t>ADVANTAGE</a:t>
            </a:r>
            <a:endParaRPr lang="zh-CN" altLang="en-US" sz="6000"/>
          </a:p>
          <a:p>
            <a:pPr algn="l">
              <a:lnSpc>
                <a:spcPct val="84670"/>
              </a:lnSpc>
            </a:pPr>
            <a:r>
              <a:rPr sz="6000" i="0" b="0" dirty="0" smtClean="0" lang="zh-CN">
                <a:solidFill>
                  <a:srgbClr val="000000"/>
                </a:solidFill>
                <a:latin typeface="OPPOSans-B"/>
                <a:ea typeface="OPPOSans-B"/>
              </a:rPr>
              <a:t>ANALYSIS</a:t>
            </a:r>
            <a:endParaRPr lang="zh-CN" altLang="en-US"/>
          </a:p>
        </p:txBody>
      </p:sp>
      <p:pic>
        <p:nvPicPr>
          <p:cNvPr id="14027" name="image 14027"/>
          <p:cNvPicPr>
            <a:picLocks noChangeAspect="1"/>
          </p:cNvPicPr>
          <p:nvPr/>
        </p:nvPicPr>
        <p:blipFill>
          <a:blip r:embed="rId14027">
                </a:blip>
          <a:srcRect/>
          <a:stretch>
            <a:fillRect/>
          </a:stretch>
        </p:blipFill>
        <p:spPr>
          <a:xfrm rot="0" flipV="0" flipH="0">
            <a:off x="2133600" y="4165600"/>
            <a:ext cx="4470400" cy="1752600"/>
          </a:xfrm>
          <a:prstGeom prst="rect">
            <a:avLst/>
          </a:prstGeom>
        </p:spPr>
      </p:pic>
      <p:pic>
        <p:nvPicPr>
          <p:cNvPr id="14028" name="image 14028"/>
          <p:cNvPicPr>
            <a:picLocks noChangeAspect="1"/>
          </p:cNvPicPr>
          <p:nvPr/>
        </p:nvPicPr>
        <p:blipFill>
          <a:blip r:embed="rId14028">
                </a:blip>
          <a:srcRect/>
          <a:stretch>
            <a:fillRect/>
          </a:stretch>
        </p:blipFill>
        <p:spPr>
          <a:xfrm rot="0" flipV="0" flipH="0">
            <a:off x="1803400" y="3860800"/>
            <a:ext cx="4470400" cy="1739900"/>
          </a:xfrm>
          <a:prstGeom prst="rect">
            <a:avLst/>
          </a:prstGeom>
        </p:spPr>
      </p:pic>
      <p:sp>
        <p:nvSpPr>
          <p:cNvPr id="14029" name="Object 14029"/>
          <p:cNvSpPr txBox="1"/>
          <p:nvPr/>
        </p:nvSpPr>
        <p:spPr>
          <a:xfrm>
            <a:off x="1430801" y="4123679"/>
            <a:ext cx="5215596" cy="1041400"/>
          </a:xfrm>
          <a:prstGeom prst="rect">
            <a:avLst/>
          </a:prstGeom>
        </p:spPr>
        <p:txBody>
          <a:bodyPr vert="horz" anchor="t" rtlCol="0" anchorCtr="0">
            <a:noAutofit/>
          </a:bodyPr>
          <a:lstStyle/>
          <a:p>
            <a:pPr algn="ctr">
              <a:lnSpc>
                <a:spcPct val="114166"/>
              </a:lnSpc>
            </a:pPr>
            <a:r>
              <a:rPr sz="6000" i="0" b="0" dirty="0" smtClean="0" lang="zh-CN">
                <a:solidFill>
                  <a:srgbClr val="000000"/>
                </a:solidFill>
                <a:latin typeface="OPPOSans-B"/>
                <a:ea typeface="OPPOSans-B"/>
              </a:rPr>
              <a:t>优点分析</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pic>
        <p:nvPicPr>
          <p:cNvPr id="1501" name="image 1501"/>
          <p:cNvPicPr>
            <a:picLocks noChangeAspect="1"/>
          </p:cNvPicPr>
          <p:nvPr/>
        </p:nvPicPr>
        <p:blipFill>
          <a:blip r:embed="rId1501">
                </a:blip>
          <a:srcRect/>
          <a:stretch>
            <a:fillRect/>
          </a:stretch>
        </p:blipFill>
        <p:spPr>
          <a:xfrm rot="0" flipV="0" flipH="0">
            <a:off x="9740900" y="-12700"/>
            <a:ext cx="14655800" cy="13741400"/>
          </a:xfrm>
          <a:prstGeom prst="rect">
            <a:avLst/>
          </a:prstGeom>
        </p:spPr>
      </p:pic>
      <p:pic>
        <p:nvPicPr>
          <p:cNvPr id="1502" name="image 1502"/>
          <p:cNvPicPr>
            <a:picLocks noChangeAspect="1"/>
          </p:cNvPicPr>
          <p:nvPr/>
        </p:nvPicPr>
        <p:blipFill>
          <a:blip r:embed="rId1502">
                </a:blip>
          <a:srcRect/>
          <a:stretch>
            <a:fillRect/>
          </a:stretch>
        </p:blipFill>
        <p:spPr>
          <a:xfrm rot="0" flipV="0" flipH="0">
            <a:off x="2120900" y="5778500"/>
            <a:ext cx="3441700" cy="1435100"/>
          </a:xfrm>
          <a:prstGeom prst="rect">
            <a:avLst/>
          </a:prstGeom>
        </p:spPr>
      </p:pic>
      <p:pic>
        <p:nvPicPr>
          <p:cNvPr id="1503" name="image 1503"/>
          <p:cNvPicPr>
            <a:picLocks noChangeAspect="1"/>
          </p:cNvPicPr>
          <p:nvPr/>
        </p:nvPicPr>
        <p:blipFill>
          <a:blip r:embed="rId1503">
                </a:blip>
          <a:srcRect/>
          <a:stretch>
            <a:fillRect/>
          </a:stretch>
        </p:blipFill>
        <p:spPr>
          <a:xfrm rot="0" flipV="0" flipH="0">
            <a:off x="5054600" y="7962900"/>
            <a:ext cx="1422400" cy="2095500"/>
          </a:xfrm>
          <a:prstGeom prst="rect">
            <a:avLst/>
          </a:prstGeom>
        </p:spPr>
      </p:pic>
      <p:pic>
        <p:nvPicPr>
          <p:cNvPr id="1504" name="image 1504"/>
          <p:cNvPicPr>
            <a:picLocks noChangeAspect="1"/>
          </p:cNvPicPr>
          <p:nvPr/>
        </p:nvPicPr>
        <p:blipFill>
          <a:blip r:embed="rId1504">
                </a:blip>
          <a:srcRect/>
          <a:stretch>
            <a:fillRect/>
          </a:stretch>
        </p:blipFill>
        <p:spPr>
          <a:xfrm rot="0" flipV="0" flipH="0">
            <a:off x="6794500" y="7962900"/>
            <a:ext cx="1409700" cy="2095500"/>
          </a:xfrm>
          <a:prstGeom prst="rect">
            <a:avLst/>
          </a:prstGeom>
        </p:spPr>
      </p:pic>
      <p:sp>
        <p:nvSpPr>
          <p:cNvPr id="1505" name="Object 1505"/>
          <p:cNvSpPr txBox="1"/>
          <p:nvPr/>
        </p:nvSpPr>
        <p:spPr>
          <a:xfrm>
            <a:off x="1739900" y="10807962"/>
            <a:ext cx="6616700" cy="889000"/>
          </a:xfrm>
          <a:prstGeom prst="rect">
            <a:avLst/>
          </a:prstGeom>
        </p:spPr>
        <p:txBody>
          <a:bodyPr vert="horz" anchor="t" rtlCol="0" anchorCtr="0">
            <a:noAutofit/>
          </a:bodyPr>
          <a:lstStyle/>
          <a:p>
            <a:pPr algn="l">
              <a:lnSpc>
                <a:spcPct val="116666"/>
              </a:lnSpc>
            </a:pPr>
            <a:r>
              <a:rPr sz="2500" i="0" b="0" dirty="0" smtClean="0" lang="zh-CN">
                <a:solidFill>
                  <a:srgbClr val="C9CACA"/>
                </a:solidFill>
                <a:latin typeface="OPPOSans-R"/>
                <a:ea typeface="OPPOSans-R"/>
              </a:rPr>
              <a:t>XIAOHONGSHU</a:t>
            </a:r>
            <a:endParaRPr lang="zh-CN" altLang="en-US" sz="2500"/>
          </a:p>
          <a:p>
            <a:pPr algn="l">
              <a:lnSpc>
                <a:spcPct val="116666"/>
              </a:lnSpc>
            </a:pPr>
            <a:r>
              <a:rPr sz="2500" i="0" b="0" dirty="0" smtClean="0" lang="zh-CN">
                <a:solidFill>
                  <a:srgbClr val="C9CACA"/>
                </a:solidFill>
                <a:latin typeface="OPPOSans-R"/>
                <a:ea typeface="OPPOSans-R"/>
              </a:rPr>
              <a:t>ADVERTISING RESEARCH SUMMARY</a:t>
            </a:r>
            <a:endParaRPr lang="zh-CN" altLang="en-US"/>
          </a:p>
        </p:txBody>
      </p:sp>
      <p:pic>
        <p:nvPicPr>
          <p:cNvPr id="1506" name="image 1506"/>
          <p:cNvPicPr>
            <a:picLocks noChangeAspect="1"/>
          </p:cNvPicPr>
          <p:nvPr/>
        </p:nvPicPr>
        <p:blipFill>
          <a:blip r:embed="rId1506">
                </a:blip>
          <a:srcRect/>
          <a:stretch>
            <a:fillRect/>
          </a:stretch>
        </p:blipFill>
        <p:spPr>
          <a:xfrm rot="0" flipV="0" flipH="0">
            <a:off x="11734800" y="3606800"/>
            <a:ext cx="9918700" cy="901700"/>
          </a:xfrm>
          <a:prstGeom prst="rect">
            <a:avLst/>
          </a:prstGeom>
        </p:spPr>
      </p:pic>
      <p:pic>
        <p:nvPicPr>
          <p:cNvPr id="1507" name="image 1507"/>
          <p:cNvPicPr>
            <a:picLocks noChangeAspect="1"/>
          </p:cNvPicPr>
          <p:nvPr/>
        </p:nvPicPr>
        <p:blipFill>
          <a:blip r:embed="rId1507">
                </a:blip>
          <a:srcRect/>
          <a:stretch>
            <a:fillRect/>
          </a:stretch>
        </p:blipFill>
        <p:spPr>
          <a:xfrm rot="0" flipV="0" flipH="0">
            <a:off x="11722100" y="4419600"/>
            <a:ext cx="9931400" cy="2019300"/>
          </a:xfrm>
          <a:prstGeom prst="rect">
            <a:avLst/>
          </a:prstGeom>
        </p:spPr>
      </p:pic>
      <p:sp>
        <p:nvSpPr>
          <p:cNvPr id="1508" name="Object 1508"/>
          <p:cNvSpPr txBox="1"/>
          <p:nvPr/>
        </p:nvSpPr>
        <p:spPr>
          <a:xfrm>
            <a:off x="12166600" y="3660812"/>
            <a:ext cx="7597487" cy="609600"/>
          </a:xfrm>
          <a:prstGeom prst="rect">
            <a:avLst/>
          </a:prstGeom>
        </p:spPr>
        <p:txBody>
          <a:bodyPr vert="horz" anchor="t" rtlCol="0" anchorCtr="0">
            <a:noAutofit/>
          </a:bodyPr>
          <a:lstStyle/>
          <a:p>
            <a:pPr algn="l">
              <a:lnSpc>
                <a:spcPct val="114166"/>
              </a:lnSpc>
            </a:pPr>
            <a:r>
              <a:rPr sz="3500" i="0" b="1" dirty="0" smtClean="0" lang="zh-CN">
                <a:solidFill>
                  <a:srgbClr val="FFFFFF"/>
                </a:solidFill>
                <a:latin typeface="OPPOSans-R"/>
                <a:ea typeface="OPPOSans-R"/>
              </a:rPr>
              <a:t>虚假宣传效果</a:t>
            </a:r>
            <a:endParaRPr lang="zh-CN" altLang="en-US"/>
          </a:p>
        </p:txBody>
      </p:sp>
      <p:sp>
        <p:nvSpPr>
          <p:cNvPr id="1509" name="Object 1509"/>
          <p:cNvSpPr txBox="1"/>
          <p:nvPr/>
        </p:nvSpPr>
        <p:spPr>
          <a:xfrm>
            <a:off x="12179300" y="4831186"/>
            <a:ext cx="9156700" cy="889000"/>
          </a:xfrm>
          <a:prstGeom prst="rect">
            <a:avLst/>
          </a:prstGeom>
        </p:spPr>
        <p:txBody>
          <a:bodyPr vert="horz" anchor="t" rtlCol="0" anchorCtr="0">
            <a:noAutofit/>
          </a:bodyPr>
          <a:lstStyle/>
          <a:p>
            <a:pPr algn="l">
              <a:lnSpc>
                <a:spcPct val="97500"/>
              </a:lnSpc>
            </a:pPr>
            <a:r>
              <a:rPr sz="3000" i="0" b="0" dirty="0" smtClean="0" lang="zh-CN">
                <a:solidFill>
                  <a:srgbClr val="000000"/>
                </a:solidFill>
                <a:latin typeface="OPPOSans-R"/>
                <a:ea typeface="OPPOSans-R"/>
              </a:rPr>
              <a:t>产品质量本身不过关＋广告宣传过度，用户实际体验感不好容易影响产品本身品牌</a:t>
            </a:r>
            <a:endParaRPr lang="zh-CN" altLang="en-US"/>
          </a:p>
        </p:txBody>
      </p:sp>
      <p:pic>
        <p:nvPicPr>
          <p:cNvPr id="15010" name="image 15010"/>
          <p:cNvPicPr>
            <a:picLocks noChangeAspect="1"/>
          </p:cNvPicPr>
          <p:nvPr/>
        </p:nvPicPr>
        <p:blipFill>
          <a:blip r:embed="rId15010">
                </a:blip>
          <a:srcRect/>
          <a:stretch>
            <a:fillRect/>
          </a:stretch>
        </p:blipFill>
        <p:spPr>
          <a:xfrm rot="0" flipV="0" flipH="0">
            <a:off x="11734800" y="6985000"/>
            <a:ext cx="9918700" cy="901700"/>
          </a:xfrm>
          <a:prstGeom prst="rect">
            <a:avLst/>
          </a:prstGeom>
        </p:spPr>
      </p:pic>
      <p:pic>
        <p:nvPicPr>
          <p:cNvPr id="15011" name="image 15011"/>
          <p:cNvPicPr>
            <a:picLocks noChangeAspect="1"/>
          </p:cNvPicPr>
          <p:nvPr/>
        </p:nvPicPr>
        <p:blipFill>
          <a:blip r:embed="rId15011">
                </a:blip>
          <a:srcRect/>
          <a:stretch>
            <a:fillRect/>
          </a:stretch>
        </p:blipFill>
        <p:spPr>
          <a:xfrm rot="0" flipV="0" flipH="0">
            <a:off x="11722100" y="7797800"/>
            <a:ext cx="9931400" cy="2019300"/>
          </a:xfrm>
          <a:prstGeom prst="rect">
            <a:avLst/>
          </a:prstGeom>
        </p:spPr>
      </p:pic>
      <p:sp>
        <p:nvSpPr>
          <p:cNvPr id="15012" name="Object 15012"/>
          <p:cNvSpPr txBox="1"/>
          <p:nvPr/>
        </p:nvSpPr>
        <p:spPr>
          <a:xfrm>
            <a:off x="12166600" y="7036981"/>
            <a:ext cx="7597482" cy="609600"/>
          </a:xfrm>
          <a:prstGeom prst="rect">
            <a:avLst/>
          </a:prstGeom>
        </p:spPr>
        <p:txBody>
          <a:bodyPr vert="horz" anchor="t" rtlCol="0" anchorCtr="0">
            <a:noAutofit/>
          </a:bodyPr>
          <a:lstStyle/>
          <a:p>
            <a:pPr algn="l">
              <a:lnSpc>
                <a:spcPct val="114166"/>
              </a:lnSpc>
            </a:pPr>
            <a:r>
              <a:rPr sz="3500" i="0" b="1" dirty="0" smtClean="0" lang="zh-CN">
                <a:solidFill>
                  <a:srgbClr val="FFFFFF"/>
                </a:solidFill>
                <a:latin typeface="OPPOSans-R"/>
                <a:ea typeface="OPPOSans-R"/>
              </a:rPr>
              <a:t>微商产品质量参差不齐</a:t>
            </a:r>
            <a:endParaRPr lang="zh-CN" altLang="en-US"/>
          </a:p>
        </p:txBody>
      </p:sp>
      <p:sp>
        <p:nvSpPr>
          <p:cNvPr id="15013" name="Object 15013"/>
          <p:cNvSpPr txBox="1"/>
          <p:nvPr/>
        </p:nvSpPr>
        <p:spPr>
          <a:xfrm>
            <a:off x="12166600" y="8210529"/>
            <a:ext cx="9156700" cy="889000"/>
          </a:xfrm>
          <a:prstGeom prst="rect">
            <a:avLst/>
          </a:prstGeom>
        </p:spPr>
        <p:txBody>
          <a:bodyPr vert="horz" anchor="t" rtlCol="0" anchorCtr="0">
            <a:noAutofit/>
          </a:bodyPr>
          <a:lstStyle/>
          <a:p>
            <a:pPr algn="l">
              <a:lnSpc>
                <a:spcPct val="97500"/>
              </a:lnSpc>
            </a:pPr>
            <a:r>
              <a:rPr sz="3000" i="0" b="0" dirty="0" smtClean="0" lang="zh-CN">
                <a:solidFill>
                  <a:srgbClr val="000000"/>
                </a:solidFill>
                <a:latin typeface="OPPOSans-R"/>
                <a:ea typeface="OPPOSans-R"/>
              </a:rPr>
              <a:t>微商三无品牌广告多，产品质量层次不齐，影响平台声誉</a:t>
            </a:r>
            <a:endParaRPr lang="zh-CN" altLang="en-US"/>
          </a:p>
        </p:txBody>
      </p:sp>
      <p:sp>
        <p:nvSpPr>
          <p:cNvPr id="15014" name="Object 15014"/>
          <p:cNvSpPr txBox="1"/>
          <p:nvPr/>
        </p:nvSpPr>
        <p:spPr>
          <a:xfrm>
            <a:off x="1771650" y="2092924"/>
            <a:ext cx="7632700" cy="1524000"/>
          </a:xfrm>
          <a:prstGeom prst="rect">
            <a:avLst/>
          </a:prstGeom>
        </p:spPr>
        <p:txBody>
          <a:bodyPr vert="horz" anchor="t" rtlCol="0" anchorCtr="0">
            <a:noAutofit/>
          </a:bodyPr>
          <a:lstStyle/>
          <a:p>
            <a:pPr algn="l">
              <a:lnSpc>
                <a:spcPct val="84670"/>
              </a:lnSpc>
            </a:pPr>
            <a:r>
              <a:rPr sz="6000" i="0" b="0" dirty="0" smtClean="0" lang="zh-CN">
                <a:solidFill>
                  <a:srgbClr val="000000"/>
                </a:solidFill>
                <a:latin typeface="OPPOSans-B"/>
                <a:ea typeface="OPPOSans-B"/>
              </a:rPr>
              <a:t>DISADVANTAGE</a:t>
            </a:r>
            <a:endParaRPr lang="zh-CN" altLang="en-US" sz="6000"/>
          </a:p>
          <a:p>
            <a:pPr algn="l">
              <a:lnSpc>
                <a:spcPct val="84670"/>
              </a:lnSpc>
            </a:pPr>
            <a:r>
              <a:rPr sz="6000" i="0" b="0" dirty="0" smtClean="0" lang="zh-CN">
                <a:solidFill>
                  <a:srgbClr val="000000"/>
                </a:solidFill>
                <a:latin typeface="OPPOSans-B"/>
                <a:ea typeface="OPPOSans-B"/>
              </a:rPr>
              <a:t>ANALYSIS</a:t>
            </a:r>
            <a:endParaRPr lang="zh-CN" altLang="en-US"/>
          </a:p>
        </p:txBody>
      </p:sp>
      <p:pic>
        <p:nvPicPr>
          <p:cNvPr id="15015" name="image 15015"/>
          <p:cNvPicPr>
            <a:picLocks noChangeAspect="1"/>
          </p:cNvPicPr>
          <p:nvPr/>
        </p:nvPicPr>
        <p:blipFill>
          <a:blip r:embed="rId15015">
                </a:blip>
          <a:srcRect/>
          <a:stretch>
            <a:fillRect/>
          </a:stretch>
        </p:blipFill>
        <p:spPr>
          <a:xfrm rot="0" flipV="0" flipH="0">
            <a:off x="2133600" y="4165600"/>
            <a:ext cx="4470400" cy="1752600"/>
          </a:xfrm>
          <a:prstGeom prst="rect">
            <a:avLst/>
          </a:prstGeom>
        </p:spPr>
      </p:pic>
      <p:pic>
        <p:nvPicPr>
          <p:cNvPr id="15016" name="image 15016"/>
          <p:cNvPicPr>
            <a:picLocks noChangeAspect="1"/>
          </p:cNvPicPr>
          <p:nvPr/>
        </p:nvPicPr>
        <p:blipFill>
          <a:blip r:embed="rId15016">
                </a:blip>
          <a:srcRect/>
          <a:stretch>
            <a:fillRect/>
          </a:stretch>
        </p:blipFill>
        <p:spPr>
          <a:xfrm rot="0" flipV="0" flipH="0">
            <a:off x="1803400" y="3860800"/>
            <a:ext cx="4470400" cy="1739900"/>
          </a:xfrm>
          <a:prstGeom prst="rect">
            <a:avLst/>
          </a:prstGeom>
        </p:spPr>
      </p:pic>
      <p:sp>
        <p:nvSpPr>
          <p:cNvPr id="15017" name="Object 15017"/>
          <p:cNvSpPr txBox="1"/>
          <p:nvPr/>
        </p:nvSpPr>
        <p:spPr>
          <a:xfrm>
            <a:off x="1212849" y="4138912"/>
            <a:ext cx="5651500" cy="1041400"/>
          </a:xfrm>
          <a:prstGeom prst="rect">
            <a:avLst/>
          </a:prstGeom>
        </p:spPr>
        <p:txBody>
          <a:bodyPr vert="horz" anchor="t" rtlCol="0" anchorCtr="0">
            <a:noAutofit/>
          </a:bodyPr>
          <a:lstStyle/>
          <a:p>
            <a:pPr algn="ctr">
              <a:lnSpc>
                <a:spcPct val="114166"/>
              </a:lnSpc>
            </a:pPr>
            <a:r>
              <a:rPr sz="6000" i="0" b="0" dirty="0" smtClean="0" lang="zh-CN">
                <a:solidFill>
                  <a:srgbClr val="000000"/>
                </a:solidFill>
                <a:latin typeface="OPPOSans-B"/>
                <a:ea typeface="OPPOSans-B"/>
              </a:rPr>
              <a:t>缺点分析</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pic>
        <p:nvPicPr>
          <p:cNvPr id="1601" name="image 1601"/>
          <p:cNvPicPr>
            <a:picLocks noChangeAspect="1"/>
          </p:cNvPicPr>
          <p:nvPr/>
        </p:nvPicPr>
        <p:blipFill>
          <a:blip r:embed="rId1601">
                </a:blip>
          <a:srcRect/>
          <a:stretch>
            <a:fillRect/>
          </a:stretch>
        </p:blipFill>
        <p:spPr>
          <a:xfrm rot="0" flipV="0" flipH="0">
            <a:off x="-12700" y="1193800"/>
            <a:ext cx="24409400" cy="2755900"/>
          </a:xfrm>
          <a:prstGeom prst="rect">
            <a:avLst/>
          </a:prstGeom>
        </p:spPr>
      </p:pic>
      <p:sp>
        <p:nvSpPr>
          <p:cNvPr id="1602" name="Object 1602"/>
          <p:cNvSpPr txBox="1"/>
          <p:nvPr/>
        </p:nvSpPr>
        <p:spPr>
          <a:xfrm>
            <a:off x="1016000" y="1454150"/>
            <a:ext cx="15786100" cy="2082800"/>
          </a:xfrm>
          <a:prstGeom prst="rect">
            <a:avLst/>
          </a:prstGeom>
        </p:spPr>
        <p:txBody>
          <a:bodyPr vert="horz" anchor="t" rtlCol="0" anchorCtr="0">
            <a:noAutofit/>
          </a:bodyPr>
          <a:lstStyle/>
          <a:p>
            <a:pPr algn="l">
              <a:lnSpc>
                <a:spcPct val="114166"/>
              </a:lnSpc>
            </a:pPr>
            <a:r>
              <a:rPr sz="12000" i="0" b="1" dirty="0" smtClean="0" lang="zh-CN">
                <a:solidFill>
                  <a:srgbClr val="FFFFFF"/>
                </a:solidFill>
                <a:latin typeface="OPPOSans-B"/>
                <a:ea typeface="OPPOSans-B"/>
              </a:rPr>
              <a:t>GENERALIZE 总结</a:t>
            </a:r>
            <a:endParaRPr lang="zh-CN" altLang="en-US"/>
          </a:p>
        </p:txBody>
      </p:sp>
      <p:sp>
        <p:nvSpPr>
          <p:cNvPr id="1603" name="Object 1603"/>
          <p:cNvSpPr txBox="1"/>
          <p:nvPr/>
        </p:nvSpPr>
        <p:spPr>
          <a:xfrm>
            <a:off x="11290300" y="4814557"/>
            <a:ext cx="7828035" cy="520700"/>
          </a:xfrm>
          <a:prstGeom prst="rect">
            <a:avLst/>
          </a:prstGeom>
        </p:spPr>
        <p:txBody>
          <a:bodyPr vert="horz" anchor="t" rtlCol="0" anchorCtr="0">
            <a:noAutofit/>
          </a:bodyPr>
          <a:lstStyle/>
          <a:p>
            <a:pPr algn="l">
              <a:lnSpc>
                <a:spcPct val="114166"/>
              </a:lnSpc>
            </a:pPr>
            <a:r>
              <a:rPr sz="3000" i="0" b="0" dirty="0" smtClean="0" lang="zh-CN">
                <a:solidFill>
                  <a:srgbClr val="000000"/>
                </a:solidFill>
                <a:latin typeface="OPPOSans-B"/>
                <a:ea typeface="OPPOSans-B"/>
              </a:rPr>
              <a:t>1/垂直经济是发展趋势</a:t>
            </a:r>
            <a:endParaRPr lang="zh-CN" altLang="en-US"/>
          </a:p>
        </p:txBody>
      </p:sp>
      <p:sp>
        <p:nvSpPr>
          <p:cNvPr id="1604" name="Object 1604"/>
          <p:cNvSpPr txBox="1"/>
          <p:nvPr/>
        </p:nvSpPr>
        <p:spPr>
          <a:xfrm>
            <a:off x="11264900" y="5482942"/>
            <a:ext cx="12458700" cy="431800"/>
          </a:xfrm>
          <a:prstGeom prst="rect">
            <a:avLst/>
          </a:prstGeom>
        </p:spPr>
        <p:txBody>
          <a:bodyPr vert="horz" anchor="t" rtlCol="0" anchorCtr="0">
            <a:noAutofit/>
          </a:bodyPr>
          <a:lstStyle/>
          <a:p>
            <a:pPr algn="l">
              <a:lnSpc>
                <a:spcPct val="114166"/>
              </a:lnSpc>
            </a:pPr>
            <a:r>
              <a:rPr sz="2500" i="0" b="0" dirty="0" smtClean="0" lang="zh-CN">
                <a:solidFill>
                  <a:srgbClr val="000000"/>
                </a:solidFill>
                <a:latin typeface="OPPOSans-R"/>
                <a:ea typeface="OPPOSans-R"/>
              </a:rPr>
              <a:t>基于特定品类和特定人群的垂直经济成为新的发展趋势</a:t>
            </a:r>
            <a:endParaRPr lang="zh-CN" altLang="en-US"/>
          </a:p>
        </p:txBody>
      </p:sp>
      <p:sp>
        <p:nvSpPr>
          <p:cNvPr id="1605" name="Object 1605"/>
          <p:cNvSpPr txBox="1"/>
          <p:nvPr/>
        </p:nvSpPr>
        <p:spPr>
          <a:xfrm>
            <a:off x="11277600" y="6587223"/>
            <a:ext cx="7963013" cy="520700"/>
          </a:xfrm>
          <a:prstGeom prst="rect">
            <a:avLst/>
          </a:prstGeom>
        </p:spPr>
        <p:txBody>
          <a:bodyPr vert="horz" anchor="t" rtlCol="0" anchorCtr="0">
            <a:noAutofit/>
          </a:bodyPr>
          <a:lstStyle/>
          <a:p>
            <a:pPr algn="l">
              <a:lnSpc>
                <a:spcPct val="114166"/>
              </a:lnSpc>
            </a:pPr>
            <a:r>
              <a:rPr sz="3000" i="0" b="0" dirty="0" smtClean="0" lang="zh-CN">
                <a:solidFill>
                  <a:srgbClr val="000000"/>
                </a:solidFill>
                <a:latin typeface="OPPOSans-B"/>
                <a:ea typeface="OPPOSans-B"/>
              </a:rPr>
              <a:t>2/KOL推荐提高转化</a:t>
            </a:r>
            <a:endParaRPr lang="zh-CN" altLang="en-US"/>
          </a:p>
        </p:txBody>
      </p:sp>
      <p:sp>
        <p:nvSpPr>
          <p:cNvPr id="1606" name="Object 1606"/>
          <p:cNvSpPr txBox="1"/>
          <p:nvPr/>
        </p:nvSpPr>
        <p:spPr>
          <a:xfrm>
            <a:off x="11290300" y="7256497"/>
            <a:ext cx="12141200" cy="889000"/>
          </a:xfrm>
          <a:prstGeom prst="rect">
            <a:avLst/>
          </a:prstGeom>
        </p:spPr>
        <p:txBody>
          <a:bodyPr vert="horz" anchor="t" rtlCol="0" anchorCtr="0">
            <a:noAutofit/>
          </a:bodyPr>
          <a:lstStyle/>
          <a:p>
            <a:pPr algn="l">
              <a:lnSpc>
                <a:spcPct val="116666"/>
              </a:lnSpc>
            </a:pPr>
            <a:r>
              <a:rPr sz="2500" i="0" b="0" dirty="0" smtClean="0" lang="zh-CN">
                <a:solidFill>
                  <a:srgbClr val="000000"/>
                </a:solidFill>
                <a:latin typeface="OPPOSans-R"/>
                <a:ea typeface="OPPOSans-R"/>
              </a:rPr>
              <a:t>kol推荐(粉丝经济)+产品测评(内容场景化)的内容深受用户欢迎，kol这类权威人士背书，能够减少用户的选择和思考，能够提高转化率</a:t>
            </a:r>
            <a:endParaRPr lang="zh-CN" altLang="en-US"/>
          </a:p>
        </p:txBody>
      </p:sp>
      <p:sp>
        <p:nvSpPr>
          <p:cNvPr id="1607" name="Object 1607"/>
          <p:cNvSpPr txBox="1"/>
          <p:nvPr/>
        </p:nvSpPr>
        <p:spPr>
          <a:xfrm>
            <a:off x="11277600" y="8581123"/>
            <a:ext cx="8080430" cy="520700"/>
          </a:xfrm>
          <a:prstGeom prst="rect">
            <a:avLst/>
          </a:prstGeom>
        </p:spPr>
        <p:txBody>
          <a:bodyPr vert="horz" anchor="t" rtlCol="0" anchorCtr="0">
            <a:noAutofit/>
          </a:bodyPr>
          <a:lstStyle/>
          <a:p>
            <a:pPr algn="l">
              <a:lnSpc>
                <a:spcPct val="114166"/>
              </a:lnSpc>
            </a:pPr>
            <a:r>
              <a:rPr sz="3000" i="0" b="0" dirty="0" smtClean="0" lang="zh-CN">
                <a:solidFill>
                  <a:srgbClr val="000000"/>
                </a:solidFill>
                <a:latin typeface="OPPOSans-B"/>
                <a:ea typeface="OPPOSans-B"/>
              </a:rPr>
              <a:t>3/内容提高转化</a:t>
            </a:r>
            <a:endParaRPr lang="zh-CN" altLang="en-US"/>
          </a:p>
        </p:txBody>
      </p:sp>
      <p:sp>
        <p:nvSpPr>
          <p:cNvPr id="1608" name="Object 1608"/>
          <p:cNvSpPr txBox="1"/>
          <p:nvPr/>
        </p:nvSpPr>
        <p:spPr>
          <a:xfrm>
            <a:off x="11264900" y="9250397"/>
            <a:ext cx="12141200" cy="889000"/>
          </a:xfrm>
          <a:prstGeom prst="rect">
            <a:avLst/>
          </a:prstGeom>
        </p:spPr>
        <p:txBody>
          <a:bodyPr vert="horz" anchor="t" rtlCol="0" anchorCtr="0">
            <a:noAutofit/>
          </a:bodyPr>
          <a:lstStyle/>
          <a:p>
            <a:pPr algn="l">
              <a:lnSpc>
                <a:spcPct val="116666"/>
              </a:lnSpc>
            </a:pPr>
            <a:r>
              <a:rPr sz="2500" i="0" b="0" dirty="0" smtClean="0" lang="zh-CN">
                <a:solidFill>
                  <a:srgbClr val="000000"/>
                </a:solidFill>
                <a:latin typeface="OPPOSans-R"/>
                <a:ea typeface="OPPOSans-R"/>
              </a:rPr>
              <a:t>价格类和内容类融合导购模式将实现价格优势和品质保障优势的结合，用户转化率和忠诚度更高，是导购行业的理想模式，也是目前主要导购平台的发展方向之一</a:t>
            </a:r>
            <a:endParaRPr lang="zh-CN" altLang="en-US"/>
          </a:p>
        </p:txBody>
      </p:sp>
      <p:sp>
        <p:nvSpPr>
          <p:cNvPr id="1609" name="Object 1609"/>
          <p:cNvSpPr txBox="1"/>
          <p:nvPr/>
        </p:nvSpPr>
        <p:spPr>
          <a:xfrm>
            <a:off x="11264900" y="10593057"/>
            <a:ext cx="7975714" cy="520700"/>
          </a:xfrm>
          <a:prstGeom prst="rect">
            <a:avLst/>
          </a:prstGeom>
        </p:spPr>
        <p:txBody>
          <a:bodyPr vert="horz" anchor="t" rtlCol="0" anchorCtr="0">
            <a:noAutofit/>
          </a:bodyPr>
          <a:lstStyle/>
          <a:p>
            <a:pPr algn="l">
              <a:lnSpc>
                <a:spcPct val="114166"/>
              </a:lnSpc>
            </a:pPr>
            <a:r>
              <a:rPr sz="3000" i="0" b="0" dirty="0" smtClean="0" lang="zh-CN">
                <a:solidFill>
                  <a:srgbClr val="000000"/>
                </a:solidFill>
                <a:latin typeface="OPPOSans-B"/>
                <a:ea typeface="OPPOSans-B"/>
              </a:rPr>
              <a:t>4/社区化电商是主流发力点</a:t>
            </a:r>
            <a:endParaRPr lang="zh-CN" altLang="en-US"/>
          </a:p>
        </p:txBody>
      </p:sp>
      <p:sp>
        <p:nvSpPr>
          <p:cNvPr id="16010" name="Object 16010"/>
          <p:cNvSpPr txBox="1"/>
          <p:nvPr/>
        </p:nvSpPr>
        <p:spPr>
          <a:xfrm>
            <a:off x="11264900" y="11261442"/>
            <a:ext cx="12458700" cy="431800"/>
          </a:xfrm>
          <a:prstGeom prst="rect">
            <a:avLst/>
          </a:prstGeom>
        </p:spPr>
        <p:txBody>
          <a:bodyPr vert="horz" anchor="t" rtlCol="0" anchorCtr="0">
            <a:noAutofit/>
          </a:bodyPr>
          <a:lstStyle/>
          <a:p>
            <a:pPr algn="l">
              <a:lnSpc>
                <a:spcPct val="114166"/>
              </a:lnSpc>
            </a:pPr>
            <a:r>
              <a:rPr sz="2500" i="0" b="0" dirty="0" smtClean="0" lang="zh-CN">
                <a:solidFill>
                  <a:srgbClr val="000000"/>
                </a:solidFill>
                <a:latin typeface="OPPOSans-R"/>
                <a:ea typeface="OPPOSans-R"/>
              </a:rPr>
              <a:t>社区化电商以及用户UGC是主流内容电商的发力点</a:t>
            </a:r>
            <a:endParaRPr lang="zh-CN" altLang="en-US"/>
          </a:p>
        </p:txBody>
      </p:sp>
      <p:pic>
        <p:nvPicPr>
          <p:cNvPr id="16011" name="image 16011"/>
          <p:cNvPicPr>
            <a:picLocks noChangeAspect="1"/>
          </p:cNvPicPr>
          <p:nvPr/>
        </p:nvPicPr>
        <p:blipFill>
          <a:blip r:embed="rId16011">
                </a:blip>
          <a:srcRect/>
          <a:stretch>
            <a:fillRect/>
          </a:stretch>
        </p:blipFill>
        <p:spPr>
          <a:xfrm rot="0" flipV="0" flipH="0">
            <a:off x="0" y="4572000"/>
            <a:ext cx="10718800" cy="7531100"/>
          </a:xfrm>
          <a:prstGeom prst="rect">
            <a:avLst/>
          </a:prstGeom>
        </p:spPr>
      </p:pic>
      <p:pic>
        <p:nvPicPr>
          <p:cNvPr id="16012" name="image 16012"/>
          <p:cNvPicPr>
            <a:picLocks noChangeAspect="1"/>
          </p:cNvPicPr>
          <p:nvPr/>
        </p:nvPicPr>
        <p:blipFill>
          <a:blip r:embed="rId16012">
                </a:blip>
          <a:srcRect/>
          <a:stretch>
            <a:fillRect/>
          </a:stretch>
        </p:blipFill>
        <p:spPr>
          <a:xfrm rot="0" flipV="0" flipH="0">
            <a:off x="15925800" y="2184400"/>
            <a:ext cx="6870700" cy="21971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1701" name="Object 1701"/>
          <p:cNvSpPr txBox="1"/>
          <p:nvPr/>
        </p:nvSpPr>
        <p:spPr>
          <a:xfrm>
            <a:off x="1701800" y="1295399"/>
            <a:ext cx="9010397" cy="2286000"/>
          </a:xfrm>
          <a:prstGeom prst="rect">
            <a:avLst/>
          </a:prstGeom>
        </p:spPr>
        <p:txBody>
          <a:bodyPr vert="horz" anchor="t" rtlCol="0" anchorCtr="0">
            <a:noAutofit/>
          </a:bodyPr>
          <a:lstStyle/>
          <a:p>
            <a:pPr algn="l">
              <a:lnSpc>
                <a:spcPct val="83333"/>
              </a:lnSpc>
            </a:pPr>
            <a:r>
              <a:rPr sz="9000" i="0" b="0" dirty="0" smtClean="0" lang="zh-CN">
                <a:solidFill>
                  <a:srgbClr val="000000"/>
                </a:solidFill>
                <a:latin typeface="OPPOSans-B"/>
                <a:ea typeface="OPPOSans-B"/>
              </a:rPr>
              <a:t>SUGGEST</a:t>
            </a:r>
            <a:endParaRPr lang="zh-CN" altLang="en-US" sz="9000"/>
          </a:p>
          <a:p>
            <a:pPr algn="l">
              <a:lnSpc>
                <a:spcPct val="83333"/>
              </a:lnSpc>
            </a:pPr>
            <a:r>
              <a:rPr sz="9000" i="0" b="0" dirty="0" smtClean="0" lang="zh-CN">
                <a:solidFill>
                  <a:srgbClr val="000000"/>
                </a:solidFill>
                <a:latin typeface="OPPOSans-B"/>
                <a:ea typeface="OPPOSans-B"/>
              </a:rPr>
              <a:t>建议</a:t>
            </a:r>
            <a:endParaRPr lang="zh-CN" altLang="en-US"/>
          </a:p>
        </p:txBody>
      </p:sp>
      <p:pic>
        <p:nvPicPr>
          <p:cNvPr id="1702" name="image 1702"/>
          <p:cNvPicPr>
            <a:picLocks noChangeAspect="1"/>
          </p:cNvPicPr>
          <p:nvPr/>
        </p:nvPicPr>
        <p:blipFill>
          <a:blip r:embed="rId1702">
                </a:blip>
          <a:srcRect/>
          <a:stretch>
            <a:fillRect/>
          </a:stretch>
        </p:blipFill>
        <p:spPr>
          <a:xfrm rot="0" flipV="0" flipH="0">
            <a:off x="1993900" y="4279900"/>
            <a:ext cx="10096500" cy="2806700"/>
          </a:xfrm>
          <a:prstGeom prst="rect">
            <a:avLst/>
          </a:prstGeom>
        </p:spPr>
      </p:pic>
      <p:pic>
        <p:nvPicPr>
          <p:cNvPr id="1703" name="image 1703"/>
          <p:cNvPicPr>
            <a:picLocks noChangeAspect="1"/>
          </p:cNvPicPr>
          <p:nvPr/>
        </p:nvPicPr>
        <p:blipFill>
          <a:blip r:embed="rId1703">
                </a:blip>
          <a:srcRect/>
          <a:stretch>
            <a:fillRect/>
          </a:stretch>
        </p:blipFill>
        <p:spPr>
          <a:xfrm rot="0" flipV="0" flipH="0">
            <a:off x="1803400" y="4089400"/>
            <a:ext cx="4152900" cy="1054100"/>
          </a:xfrm>
          <a:prstGeom prst="rect">
            <a:avLst/>
          </a:prstGeom>
        </p:spPr>
      </p:pic>
      <p:pic>
        <p:nvPicPr>
          <p:cNvPr id="1704" name="image 1704"/>
          <p:cNvPicPr>
            <a:picLocks noChangeAspect="1"/>
          </p:cNvPicPr>
          <p:nvPr/>
        </p:nvPicPr>
        <p:blipFill>
          <a:blip r:embed="rId1704">
                </a:blip>
          <a:srcRect/>
          <a:stretch>
            <a:fillRect/>
          </a:stretch>
        </p:blipFill>
        <p:spPr>
          <a:xfrm rot="0" flipV="0" flipH="0">
            <a:off x="1803400" y="5054600"/>
            <a:ext cx="10096500" cy="1841500"/>
          </a:xfrm>
          <a:prstGeom prst="rect">
            <a:avLst/>
          </a:prstGeom>
        </p:spPr>
      </p:pic>
      <p:sp>
        <p:nvSpPr>
          <p:cNvPr id="1705" name="Object 1705"/>
          <p:cNvSpPr txBox="1"/>
          <p:nvPr/>
        </p:nvSpPr>
        <p:spPr>
          <a:xfrm>
            <a:off x="2082800" y="5315483"/>
            <a:ext cx="9715499" cy="1143000"/>
          </a:xfrm>
          <a:prstGeom prst="rect">
            <a:avLst/>
          </a:prstGeom>
        </p:spPr>
        <p:txBody>
          <a:bodyPr vert="horz" anchor="t" rtlCol="0" anchorCtr="0">
            <a:noAutofit/>
          </a:bodyPr>
          <a:lstStyle/>
          <a:p>
            <a:pPr algn="l">
              <a:lnSpc>
                <a:spcPct val="100000"/>
              </a:lnSpc>
            </a:pPr>
            <a:r>
              <a:rPr sz="2500" i="0" b="0" dirty="0" smtClean="0" lang="zh-CN">
                <a:solidFill>
                  <a:srgbClr val="000000"/>
                </a:solidFill>
                <a:latin typeface="OPPOSans-R"/>
                <a:ea typeface="OPPOSans-R"/>
              </a:rPr>
              <a:t>建立专业的运营团队, 制定规章制度, 管理和监控用户在社区上发布的内容,并鼓励用户积极举报违反规定的行为并且提高处理问题效率, 保证购物分享、攻略帖子的真实可靠性。</a:t>
            </a:r>
            <a:endParaRPr lang="zh-CN" altLang="en-US"/>
          </a:p>
        </p:txBody>
      </p:sp>
      <p:sp>
        <p:nvSpPr>
          <p:cNvPr id="1706" name="Object 1706"/>
          <p:cNvSpPr txBox="1"/>
          <p:nvPr/>
        </p:nvSpPr>
        <p:spPr>
          <a:xfrm>
            <a:off x="2095500" y="4235424"/>
            <a:ext cx="4567758" cy="609600"/>
          </a:xfrm>
          <a:prstGeom prst="rect">
            <a:avLst/>
          </a:prstGeom>
        </p:spPr>
        <p:txBody>
          <a:bodyPr vert="horz" anchor="t" rtlCol="0" anchorCtr="0">
            <a:noAutofit/>
          </a:bodyPr>
          <a:lstStyle/>
          <a:p>
            <a:pPr algn="l">
              <a:lnSpc>
                <a:spcPct val="114166"/>
              </a:lnSpc>
            </a:pPr>
            <a:r>
              <a:rPr sz="3500" i="0" b="0" dirty="0" smtClean="0" lang="zh-CN">
                <a:solidFill>
                  <a:srgbClr val="FFFFFF"/>
                </a:solidFill>
                <a:latin typeface="OPPOSans-B"/>
                <a:ea typeface="OPPOSans-B"/>
              </a:rPr>
              <a:t>加强社区管理</a:t>
            </a:r>
            <a:endParaRPr lang="zh-CN" altLang="en-US"/>
          </a:p>
        </p:txBody>
      </p:sp>
      <p:pic>
        <p:nvPicPr>
          <p:cNvPr id="1707" name="image 1707"/>
          <p:cNvPicPr>
            <a:picLocks noChangeAspect="1"/>
          </p:cNvPicPr>
          <p:nvPr/>
        </p:nvPicPr>
        <p:blipFill>
          <a:blip r:embed="rId1707">
                </a:blip>
          <a:srcRect/>
          <a:stretch>
            <a:fillRect/>
          </a:stretch>
        </p:blipFill>
        <p:spPr>
          <a:xfrm rot="0" flipV="0" flipH="0">
            <a:off x="1993900" y="7543800"/>
            <a:ext cx="10096500" cy="2806700"/>
          </a:xfrm>
          <a:prstGeom prst="rect">
            <a:avLst/>
          </a:prstGeom>
        </p:spPr>
      </p:pic>
      <p:pic>
        <p:nvPicPr>
          <p:cNvPr id="1708" name="image 1708"/>
          <p:cNvPicPr>
            <a:picLocks noChangeAspect="1"/>
          </p:cNvPicPr>
          <p:nvPr/>
        </p:nvPicPr>
        <p:blipFill>
          <a:blip r:embed="rId1708">
                </a:blip>
          <a:srcRect/>
          <a:stretch>
            <a:fillRect/>
          </a:stretch>
        </p:blipFill>
        <p:spPr>
          <a:xfrm rot="0" flipV="0" flipH="0">
            <a:off x="1803400" y="7353300"/>
            <a:ext cx="4152900" cy="1054100"/>
          </a:xfrm>
          <a:prstGeom prst="rect">
            <a:avLst/>
          </a:prstGeom>
        </p:spPr>
      </p:pic>
      <p:pic>
        <p:nvPicPr>
          <p:cNvPr id="1709" name="image 1709"/>
          <p:cNvPicPr>
            <a:picLocks noChangeAspect="1"/>
          </p:cNvPicPr>
          <p:nvPr/>
        </p:nvPicPr>
        <p:blipFill>
          <a:blip r:embed="rId1709">
                </a:blip>
          <a:srcRect/>
          <a:stretch>
            <a:fillRect/>
          </a:stretch>
        </p:blipFill>
        <p:spPr>
          <a:xfrm rot="0" flipV="0" flipH="0">
            <a:off x="1803400" y="8318500"/>
            <a:ext cx="10096500" cy="1841500"/>
          </a:xfrm>
          <a:prstGeom prst="rect">
            <a:avLst/>
          </a:prstGeom>
        </p:spPr>
      </p:pic>
      <p:sp>
        <p:nvSpPr>
          <p:cNvPr id="17010" name="Object 17010"/>
          <p:cNvSpPr txBox="1"/>
          <p:nvPr/>
        </p:nvSpPr>
        <p:spPr>
          <a:xfrm>
            <a:off x="2082800" y="8578748"/>
            <a:ext cx="9715499" cy="1143000"/>
          </a:xfrm>
          <a:prstGeom prst="rect">
            <a:avLst/>
          </a:prstGeom>
        </p:spPr>
        <p:txBody>
          <a:bodyPr vert="horz" anchor="t" rtlCol="0" anchorCtr="0">
            <a:noAutofit/>
          </a:bodyPr>
          <a:lstStyle/>
          <a:p>
            <a:pPr algn="l">
              <a:lnSpc>
                <a:spcPct val="100000"/>
              </a:lnSpc>
            </a:pPr>
            <a:r>
              <a:rPr sz="2500" i="0" b="0" dirty="0" smtClean="0" lang="zh-CN">
                <a:solidFill>
                  <a:srgbClr val="000000"/>
                </a:solidFill>
                <a:latin typeface="OPPOSans-R"/>
                <a:ea typeface="OPPOSans-R"/>
              </a:rPr>
              <a:t>小红书应该积极打压软文及水军现象，加强监督，进一步完善违规惩罚制度，进一步增强用户信任度和社区健康程度，形成良好的内容沉淀和信息流管理。</a:t>
            </a:r>
            <a:endParaRPr lang="zh-CN" altLang="en-US"/>
          </a:p>
        </p:txBody>
      </p:sp>
      <p:sp>
        <p:nvSpPr>
          <p:cNvPr id="17011" name="Object 17011"/>
          <p:cNvSpPr txBox="1"/>
          <p:nvPr/>
        </p:nvSpPr>
        <p:spPr>
          <a:xfrm>
            <a:off x="2095500" y="7498879"/>
            <a:ext cx="4567758" cy="609600"/>
          </a:xfrm>
          <a:prstGeom prst="rect">
            <a:avLst/>
          </a:prstGeom>
        </p:spPr>
        <p:txBody>
          <a:bodyPr vert="horz" anchor="t" rtlCol="0" anchorCtr="0">
            <a:noAutofit/>
          </a:bodyPr>
          <a:lstStyle/>
          <a:p>
            <a:pPr algn="l">
              <a:lnSpc>
                <a:spcPct val="114166"/>
              </a:lnSpc>
            </a:pPr>
            <a:r>
              <a:rPr sz="3500" i="0" b="0" dirty="0" smtClean="0" lang="zh-CN">
                <a:solidFill>
                  <a:srgbClr val="FFFFFF"/>
                </a:solidFill>
                <a:latin typeface="OPPOSans-B"/>
                <a:ea typeface="OPPOSans-B"/>
              </a:rPr>
              <a:t>提高内容质量</a:t>
            </a:r>
            <a:endParaRPr lang="zh-CN" altLang="en-US"/>
          </a:p>
        </p:txBody>
      </p:sp>
      <p:pic>
        <p:nvPicPr>
          <p:cNvPr id="17012" name="image 17012"/>
          <p:cNvPicPr>
            <a:picLocks noChangeAspect="1"/>
          </p:cNvPicPr>
          <p:nvPr/>
        </p:nvPicPr>
        <p:blipFill>
          <a:blip r:embed="rId17012">
                </a:blip>
          <a:srcRect/>
          <a:stretch>
            <a:fillRect/>
          </a:stretch>
        </p:blipFill>
        <p:spPr>
          <a:xfrm rot="0" flipV="0" flipH="0">
            <a:off x="1816100" y="11010900"/>
            <a:ext cx="2692400" cy="482600"/>
          </a:xfrm>
          <a:prstGeom prst="rect">
            <a:avLst/>
          </a:prstGeom>
        </p:spPr>
      </p:pic>
      <p:pic>
        <p:nvPicPr>
          <p:cNvPr id="17013" name="image 17013"/>
          <p:cNvPicPr>
            <a:picLocks noChangeAspect="1"/>
          </p:cNvPicPr>
          <p:nvPr/>
        </p:nvPicPr>
        <p:blipFill>
          <a:blip r:embed="rId17013">
                </a:blip>
          <a:srcRect/>
          <a:stretch>
            <a:fillRect/>
          </a:stretch>
        </p:blipFill>
        <p:spPr>
          <a:xfrm rot="0" flipV="0" flipH="0">
            <a:off x="1816100" y="11582400"/>
            <a:ext cx="5778500" cy="482600"/>
          </a:xfrm>
          <a:prstGeom prst="rect">
            <a:avLst/>
          </a:prstGeom>
        </p:spPr>
      </p:pic>
      <p:sp>
        <p:nvSpPr>
          <p:cNvPr id="17014" name="Object 17014"/>
          <p:cNvSpPr txBox="1"/>
          <p:nvPr/>
        </p:nvSpPr>
        <p:spPr>
          <a:xfrm>
            <a:off x="1879600" y="10909562"/>
            <a:ext cx="6515100" cy="1143000"/>
          </a:xfrm>
          <a:prstGeom prst="rect">
            <a:avLst/>
          </a:prstGeom>
        </p:spPr>
        <p:txBody>
          <a:bodyPr vert="horz" anchor="t" rtlCol="0" anchorCtr="0">
            <a:noAutofit/>
          </a:bodyPr>
          <a:lstStyle/>
          <a:p>
            <a:pPr algn="l">
              <a:lnSpc>
                <a:spcPct val="150000"/>
              </a:lnSpc>
            </a:pPr>
            <a:r>
              <a:rPr sz="2500" i="0" b="0" dirty="0" smtClean="0" lang="zh-CN">
                <a:solidFill>
                  <a:srgbClr val="000000"/>
                </a:solidFill>
                <a:latin typeface="OPPOSans-R"/>
                <a:ea typeface="OPPOSans-R"/>
              </a:rPr>
              <a:t>XIAOHONGSHU</a:t>
            </a:r>
            <a:endParaRPr lang="zh-CN" altLang="en-US" sz="2500"/>
          </a:p>
          <a:p>
            <a:pPr algn="l">
              <a:lnSpc>
                <a:spcPct val="150000"/>
              </a:lnSpc>
            </a:pPr>
            <a:r>
              <a:rPr sz="2500" i="0" b="0" dirty="0" smtClean="0" lang="zh-CN">
                <a:solidFill>
                  <a:srgbClr val="000000"/>
                </a:solidFill>
                <a:latin typeface="OPPOSans-R"/>
                <a:ea typeface="OPPOSans-R"/>
              </a:rPr>
              <a:t>ADVERTISING RESEARCH SUMMARY</a:t>
            </a:r>
            <a:endParaRPr lang="zh-CN" altLang="en-US"/>
          </a:p>
        </p:txBody>
      </p:sp>
      <p:pic>
        <p:nvPicPr>
          <p:cNvPr id="17015" name="image 17015"/>
          <p:cNvPicPr>
            <a:picLocks noChangeAspect="1"/>
          </p:cNvPicPr>
          <p:nvPr/>
        </p:nvPicPr>
        <p:blipFill>
          <a:blip r:embed="rId17015">
                </a:blip>
          <a:srcRect/>
          <a:stretch>
            <a:fillRect/>
          </a:stretch>
        </p:blipFill>
        <p:spPr>
          <a:xfrm rot="0" flipV="0" flipH="0">
            <a:off x="13398500" y="889000"/>
            <a:ext cx="2197100" cy="6870700"/>
          </a:xfrm>
          <a:prstGeom prst="rect">
            <a:avLst/>
          </a:prstGeom>
        </p:spPr>
      </p:pic>
      <p:pic>
        <p:nvPicPr>
          <p:cNvPr id="17016" name="image 17016"/>
          <p:cNvPicPr>
            <a:picLocks noChangeAspect="1"/>
          </p:cNvPicPr>
          <p:nvPr/>
        </p:nvPicPr>
        <p:blipFill>
          <a:blip r:embed="rId17016">
                </a:blip>
          <a:srcRect/>
          <a:stretch>
            <a:fillRect/>
          </a:stretch>
        </p:blipFill>
        <p:spPr>
          <a:xfrm rot="0" flipV="0" flipH="0">
            <a:off x="14503400" y="1371600"/>
            <a:ext cx="9880600" cy="10668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0C22F5"/>
        </a:solidFill>
      </p:bgPr>
    </p:bg>
    <p:spTree>
      <p:nvGrpSpPr>
        <p:cNvPr id="1" name=""/>
        <p:cNvGrpSpPr/>
        <p:nvPr/>
      </p:nvGrpSpPr>
      <p:grpSpPr>
        <a:xfrm>
          <a:off x="0" y="0"/>
          <a:ext cx="0" cy="0"/>
          <a:chOff x="0" y="0"/>
          <a:chExt cx="0" cy="0"/>
        </a:xfrm>
      </p:grpSpPr>
      <p:pic>
        <p:nvPicPr>
          <p:cNvPr id="1801" name="image 1801"/>
          <p:cNvPicPr>
            <a:picLocks noChangeAspect="1"/>
          </p:cNvPicPr>
          <p:nvPr/>
        </p:nvPicPr>
        <p:blipFill>
          <a:blip r:embed="rId1801">
                </a:blip>
          <a:srcRect/>
          <a:stretch>
            <a:fillRect/>
          </a:stretch>
        </p:blipFill>
        <p:spPr>
          <a:xfrm rot="0" flipV="0" flipH="0">
            <a:off x="1308100" y="2159000"/>
            <a:ext cx="5981700" cy="1041400"/>
          </a:xfrm>
          <a:prstGeom prst="rect">
            <a:avLst/>
          </a:prstGeom>
        </p:spPr>
      </p:pic>
      <p:pic>
        <p:nvPicPr>
          <p:cNvPr id="1802" name="image 1802"/>
          <p:cNvPicPr>
            <a:picLocks noChangeAspect="1"/>
          </p:cNvPicPr>
          <p:nvPr/>
        </p:nvPicPr>
        <p:blipFill>
          <a:blip r:embed="rId1802">
                </a:blip>
          <a:srcRect/>
          <a:stretch>
            <a:fillRect/>
          </a:stretch>
        </p:blipFill>
        <p:spPr>
          <a:xfrm rot="0" flipV="0" flipH="0">
            <a:off x="7213600" y="2159000"/>
            <a:ext cx="8509000" cy="1041400"/>
          </a:xfrm>
          <a:prstGeom prst="rect">
            <a:avLst/>
          </a:prstGeom>
        </p:spPr>
      </p:pic>
      <p:pic>
        <p:nvPicPr>
          <p:cNvPr id="1803" name="image 1803"/>
          <p:cNvPicPr>
            <a:picLocks noChangeAspect="1"/>
          </p:cNvPicPr>
          <p:nvPr/>
        </p:nvPicPr>
        <p:blipFill>
          <a:blip r:embed="rId1803">
                </a:blip>
          <a:srcRect/>
          <a:stretch>
            <a:fillRect/>
          </a:stretch>
        </p:blipFill>
        <p:spPr>
          <a:xfrm rot="0" flipV="0" flipH="0">
            <a:off x="1308100" y="3111500"/>
            <a:ext cx="21767800" cy="5143500"/>
          </a:xfrm>
          <a:prstGeom prst="rect">
            <a:avLst/>
          </a:prstGeom>
        </p:spPr>
      </p:pic>
      <p:pic>
        <p:nvPicPr>
          <p:cNvPr id="1804" name="image 1804"/>
          <p:cNvPicPr>
            <a:picLocks noChangeAspect="1"/>
          </p:cNvPicPr>
          <p:nvPr/>
        </p:nvPicPr>
        <p:blipFill>
          <a:blip r:embed="rId1804">
                </a:blip>
          <a:srcRect/>
          <a:stretch>
            <a:fillRect/>
          </a:stretch>
        </p:blipFill>
        <p:spPr>
          <a:xfrm rot="0" flipV="0" flipH="0">
            <a:off x="1308100" y="8178800"/>
            <a:ext cx="21767800" cy="2413000"/>
          </a:xfrm>
          <a:prstGeom prst="rect">
            <a:avLst/>
          </a:prstGeom>
        </p:spPr>
      </p:pic>
      <p:pic>
        <p:nvPicPr>
          <p:cNvPr id="1805" name="image 1805"/>
          <p:cNvPicPr>
            <a:picLocks noChangeAspect="1"/>
          </p:cNvPicPr>
          <p:nvPr/>
        </p:nvPicPr>
        <p:blipFill>
          <a:blip r:embed="rId1805">
                </a:blip>
          <a:srcRect/>
          <a:stretch>
            <a:fillRect/>
          </a:stretch>
        </p:blipFill>
        <p:spPr>
          <a:xfrm rot="0" flipV="0" flipH="0">
            <a:off x="1308100" y="10515600"/>
            <a:ext cx="6083300" cy="1041400"/>
          </a:xfrm>
          <a:prstGeom prst="rect">
            <a:avLst/>
          </a:prstGeom>
        </p:spPr>
      </p:pic>
      <p:pic>
        <p:nvPicPr>
          <p:cNvPr id="1806" name="image 1806"/>
          <p:cNvPicPr>
            <a:picLocks noChangeAspect="1"/>
          </p:cNvPicPr>
          <p:nvPr/>
        </p:nvPicPr>
        <p:blipFill>
          <a:blip r:embed="rId1806">
                </a:blip>
          <a:srcRect/>
          <a:stretch>
            <a:fillRect/>
          </a:stretch>
        </p:blipFill>
        <p:spPr>
          <a:xfrm rot="0" flipV="0" flipH="0">
            <a:off x="7302500" y="10515600"/>
            <a:ext cx="15773400" cy="1041400"/>
          </a:xfrm>
          <a:prstGeom prst="rect">
            <a:avLst/>
          </a:prstGeom>
        </p:spPr>
      </p:pic>
      <p:pic>
        <p:nvPicPr>
          <p:cNvPr id="1807" name="image 1807"/>
          <p:cNvPicPr>
            <a:picLocks noChangeAspect="1"/>
          </p:cNvPicPr>
          <p:nvPr/>
        </p:nvPicPr>
        <p:blipFill>
          <a:blip r:embed="rId1807">
                </a:blip>
          <a:srcRect/>
          <a:stretch>
            <a:fillRect/>
          </a:stretch>
        </p:blipFill>
        <p:spPr>
          <a:xfrm rot="0" flipV="0" flipH="0">
            <a:off x="15646400" y="2159000"/>
            <a:ext cx="4343400" cy="1041400"/>
          </a:xfrm>
          <a:prstGeom prst="rect">
            <a:avLst/>
          </a:prstGeom>
        </p:spPr>
      </p:pic>
      <p:pic>
        <p:nvPicPr>
          <p:cNvPr id="1808" name="image 1808"/>
          <p:cNvPicPr>
            <a:picLocks noChangeAspect="1"/>
          </p:cNvPicPr>
          <p:nvPr/>
        </p:nvPicPr>
        <p:blipFill>
          <a:blip r:embed="rId1808">
                </a:blip>
          <a:srcRect/>
          <a:stretch>
            <a:fillRect/>
          </a:stretch>
        </p:blipFill>
        <p:spPr>
          <a:xfrm rot="0" flipV="0" flipH="0">
            <a:off x="19913600" y="2159000"/>
            <a:ext cx="3162300" cy="1041400"/>
          </a:xfrm>
          <a:prstGeom prst="rect">
            <a:avLst/>
          </a:prstGeom>
        </p:spPr>
      </p:pic>
      <p:sp>
        <p:nvSpPr>
          <p:cNvPr id="1809" name="Object 1809"/>
          <p:cNvSpPr txBox="1"/>
          <p:nvPr/>
        </p:nvSpPr>
        <p:spPr>
          <a:xfrm>
            <a:off x="2146300" y="3467397"/>
            <a:ext cx="20527052" cy="1917700"/>
          </a:xfrm>
          <a:prstGeom prst="rect">
            <a:avLst/>
          </a:prstGeom>
        </p:spPr>
        <p:txBody>
          <a:bodyPr vert="horz" anchor="t" rtlCol="0" anchorCtr="0">
            <a:noAutofit/>
          </a:bodyPr>
          <a:lstStyle/>
          <a:p>
            <a:pPr algn="l">
              <a:lnSpc>
                <a:spcPct val="114166"/>
              </a:lnSpc>
            </a:pPr>
            <a:r>
              <a:rPr sz="11000" i="0" b="0" dirty="0" smtClean="0" lang="zh-CN">
                <a:solidFill>
                  <a:srgbClr val="000000"/>
                </a:solidFill>
                <a:latin typeface="OPPOSans-B"/>
                <a:ea typeface="OPPOSans-B"/>
              </a:rPr>
              <a:t>THANKS FOR WATCHING</a:t>
            </a:r>
            <a:endParaRPr lang="zh-CN" altLang="en-US"/>
          </a:p>
        </p:txBody>
      </p:sp>
      <p:sp>
        <p:nvSpPr>
          <p:cNvPr id="18010" name="Object 18010"/>
          <p:cNvSpPr txBox="1"/>
          <p:nvPr/>
        </p:nvSpPr>
        <p:spPr>
          <a:xfrm>
            <a:off x="2197100" y="5504059"/>
            <a:ext cx="11887863" cy="1917700"/>
          </a:xfrm>
          <a:prstGeom prst="rect">
            <a:avLst/>
          </a:prstGeom>
        </p:spPr>
        <p:txBody>
          <a:bodyPr vert="horz" anchor="t" rtlCol="0" anchorCtr="0">
            <a:noAutofit/>
          </a:bodyPr>
          <a:lstStyle/>
          <a:p>
            <a:pPr algn="l">
              <a:lnSpc>
                <a:spcPct val="114166"/>
              </a:lnSpc>
            </a:pPr>
            <a:r>
              <a:rPr sz="11000" i="0" b="0" dirty="0" smtClean="0" lang="zh-CN">
                <a:solidFill>
                  <a:srgbClr val="000000"/>
                </a:solidFill>
                <a:latin typeface="OPPOSans-B"/>
                <a:ea typeface="OPPOSans-B"/>
              </a:rPr>
              <a:t>谢谢观看</a:t>
            </a:r>
            <a:endParaRPr lang="zh-CN" altLang="en-US"/>
          </a:p>
        </p:txBody>
      </p:sp>
      <p:sp>
        <p:nvSpPr>
          <p:cNvPr id="18011" name="Object 18011"/>
          <p:cNvSpPr txBox="1"/>
          <p:nvPr/>
        </p:nvSpPr>
        <p:spPr>
          <a:xfrm>
            <a:off x="2146300" y="8590311"/>
            <a:ext cx="13195300" cy="876300"/>
          </a:xfrm>
          <a:prstGeom prst="rect">
            <a:avLst/>
          </a:prstGeom>
        </p:spPr>
        <p:txBody>
          <a:bodyPr vert="horz" anchor="t" rtlCol="0" anchorCtr="0">
            <a:noAutofit/>
          </a:bodyPr>
          <a:lstStyle/>
          <a:p>
            <a:pPr algn="l">
              <a:lnSpc>
                <a:spcPct val="114166"/>
              </a:lnSpc>
            </a:pPr>
            <a:r>
              <a:rPr sz="5000" i="0" b="0" dirty="0" smtClean="0" lang="zh-CN">
                <a:solidFill>
                  <a:srgbClr val="000000"/>
                </a:solidFill>
                <a:latin typeface="OPPOSans-B"/>
                <a:ea typeface="OPPOSans-B"/>
              </a:rPr>
              <a:t>2020小红书广告研究总结演讲</a:t>
            </a:r>
            <a:endParaRPr lang="zh-CN" altLang="en-US"/>
          </a:p>
        </p:txBody>
      </p:sp>
      <p:sp>
        <p:nvSpPr>
          <p:cNvPr id="18012" name="Object 18012"/>
          <p:cNvSpPr txBox="1"/>
          <p:nvPr/>
        </p:nvSpPr>
        <p:spPr>
          <a:xfrm>
            <a:off x="2133600" y="9422480"/>
            <a:ext cx="9045289" cy="609600"/>
          </a:xfrm>
          <a:prstGeom prst="rect">
            <a:avLst/>
          </a:prstGeom>
        </p:spPr>
        <p:txBody>
          <a:bodyPr vert="horz" anchor="t" rtlCol="0" anchorCtr="0">
            <a:noAutofit/>
          </a:bodyPr>
          <a:lstStyle/>
          <a:p>
            <a:pPr algn="l">
              <a:lnSpc>
                <a:spcPct val="114166"/>
              </a:lnSpc>
            </a:pPr>
            <a:r>
              <a:rPr sz="3500" i="0" b="0" dirty="0" smtClean="0" lang="zh-CN">
                <a:solidFill>
                  <a:srgbClr val="000000"/>
                </a:solidFill>
                <a:latin typeface="OPPOSans-R"/>
                <a:ea typeface="OPPOSans-R"/>
              </a:rPr>
              <a:t>ADVERTISING RESEARCH SUMMARY</a:t>
            </a:r>
            <a:endParaRPr lang="zh-CN" altLang="en-US"/>
          </a:p>
        </p:txBody>
      </p:sp>
      <p:sp>
        <p:nvSpPr>
          <p:cNvPr id="18013" name="Object 18013"/>
          <p:cNvSpPr txBox="1"/>
          <p:nvPr/>
        </p:nvSpPr>
        <p:spPr>
          <a:xfrm>
            <a:off x="1517649" y="10699750"/>
            <a:ext cx="5664200" cy="520700"/>
          </a:xfrm>
          <a:prstGeom prst="rect">
            <a:avLst/>
          </a:prstGeom>
        </p:spPr>
        <p:txBody>
          <a:bodyPr vert="horz" anchor="t" rtlCol="0" anchorCtr="0">
            <a:noAutofit/>
          </a:bodyPr>
          <a:lstStyle/>
          <a:p>
            <a:pPr algn="ctr">
              <a:lnSpc>
                <a:spcPct val="114166"/>
              </a:lnSpc>
            </a:pPr>
            <a:r>
              <a:rPr sz="3000" i="0" b="0" dirty="0" smtClean="0" lang="zh-CN">
                <a:solidFill>
                  <a:srgbClr val="000000"/>
                </a:solidFill>
                <a:latin typeface="OPPOSans-R"/>
                <a:ea typeface="OPPOSans-R"/>
              </a:rPr>
              <a:t>WWW.GAODING.COM</a:t>
            </a:r>
            <a:endParaRPr lang="zh-CN" altLang="en-US"/>
          </a:p>
        </p:txBody>
      </p:sp>
      <p:sp>
        <p:nvSpPr>
          <p:cNvPr id="18014" name="Object 18014"/>
          <p:cNvSpPr txBox="1"/>
          <p:nvPr/>
        </p:nvSpPr>
        <p:spPr>
          <a:xfrm>
            <a:off x="1308099" y="2343150"/>
            <a:ext cx="5981700" cy="520700"/>
          </a:xfrm>
          <a:prstGeom prst="rect">
            <a:avLst/>
          </a:prstGeom>
        </p:spPr>
        <p:txBody>
          <a:bodyPr vert="horz" anchor="t" rtlCol="0" anchorCtr="0">
            <a:noAutofit/>
          </a:bodyPr>
          <a:lstStyle/>
          <a:p>
            <a:pPr algn="ctr">
              <a:lnSpc>
                <a:spcPct val="114166"/>
              </a:lnSpc>
            </a:pPr>
            <a:r>
              <a:rPr sz="3000" i="0" b="0" dirty="0" smtClean="0" lang="zh-CN">
                <a:solidFill>
                  <a:srgbClr val="FFFFFF"/>
                </a:solidFill>
                <a:latin typeface="OPPOSans-B"/>
                <a:ea typeface="OPPOSans-B"/>
              </a:rPr>
              <a:t># 2020 XIAOHONGSHU</a:t>
            </a:r>
            <a:endParaRPr lang="zh-CN" altLang="en-US"/>
          </a:p>
        </p:txBody>
      </p:sp>
      <p:pic>
        <p:nvPicPr>
          <p:cNvPr id="18015" name="image 18015"/>
          <p:cNvPicPr>
            <a:picLocks noChangeAspect="1"/>
          </p:cNvPicPr>
          <p:nvPr/>
        </p:nvPicPr>
        <p:blipFill>
          <a:blip r:embed="rId18015">
                </a:blip>
          <a:srcRect/>
          <a:stretch>
            <a:fillRect/>
          </a:stretch>
        </p:blipFill>
        <p:spPr>
          <a:xfrm rot="0" flipV="0" flipH="0">
            <a:off x="7886700" y="10922000"/>
            <a:ext cx="14897100" cy="215900"/>
          </a:xfrm>
          <a:prstGeom prst="rect">
            <a:avLst/>
          </a:prstGeom>
        </p:spPr>
      </p:pic>
      <p:pic>
        <p:nvPicPr>
          <p:cNvPr id="18016" name="image 18016"/>
          <p:cNvPicPr>
            <a:picLocks noChangeAspect="1"/>
          </p:cNvPicPr>
          <p:nvPr/>
        </p:nvPicPr>
        <p:blipFill>
          <a:blip r:embed="rId18016">
                </a:blip>
          <a:srcRect/>
          <a:stretch>
            <a:fillRect/>
          </a:stretch>
        </p:blipFill>
        <p:spPr>
          <a:xfrm rot="0" flipV="0" flipH="0">
            <a:off x="16154400" y="2565400"/>
            <a:ext cx="3365500" cy="2159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C22F5"/>
        </a:solidFill>
      </p:bgPr>
    </p:bg>
    <p:spTree>
      <p:nvGrpSpPr>
        <p:cNvPr id="1" name=""/>
        <p:cNvGrpSpPr/>
        <p:nvPr/>
      </p:nvGrpSpPr>
      <p:grpSpPr>
        <a:xfrm>
          <a:off x="0" y="0"/>
          <a:ext cx="0" cy="0"/>
          <a:chOff x="0" y="0"/>
          <a:chExt cx="0" cy="0"/>
        </a:xfrm>
      </p:grpSpPr>
      <p:pic>
        <p:nvPicPr>
          <p:cNvPr id="201" name="image 201"/>
          <p:cNvPicPr>
            <a:picLocks noChangeAspect="1"/>
          </p:cNvPicPr>
          <p:nvPr/>
        </p:nvPicPr>
        <p:blipFill>
          <a:blip r:embed="rId201">
                </a:blip>
          <a:srcRect/>
          <a:stretch>
            <a:fillRect/>
          </a:stretch>
        </p:blipFill>
        <p:spPr>
          <a:xfrm rot="0" flipV="0" flipH="0">
            <a:off x="711200" y="762000"/>
            <a:ext cx="20548600" cy="876300"/>
          </a:xfrm>
          <a:prstGeom prst="rect">
            <a:avLst/>
          </a:prstGeom>
        </p:spPr>
      </p:pic>
      <p:pic>
        <p:nvPicPr>
          <p:cNvPr id="202" name="image 202"/>
          <p:cNvPicPr>
            <a:picLocks noChangeAspect="1"/>
          </p:cNvPicPr>
          <p:nvPr/>
        </p:nvPicPr>
        <p:blipFill>
          <a:blip r:embed="rId202">
                </a:blip>
          <a:srcRect/>
          <a:stretch>
            <a:fillRect/>
          </a:stretch>
        </p:blipFill>
        <p:spPr>
          <a:xfrm rot="0" flipV="0" flipH="0">
            <a:off x="21183600" y="762000"/>
            <a:ext cx="876300" cy="876300"/>
          </a:xfrm>
          <a:prstGeom prst="rect">
            <a:avLst/>
          </a:prstGeom>
        </p:spPr>
      </p:pic>
      <p:pic>
        <p:nvPicPr>
          <p:cNvPr id="203" name="image 203"/>
          <p:cNvPicPr>
            <a:picLocks noChangeAspect="1"/>
          </p:cNvPicPr>
          <p:nvPr/>
        </p:nvPicPr>
        <p:blipFill>
          <a:blip r:embed="rId203">
                </a:blip>
          <a:srcRect/>
          <a:stretch>
            <a:fillRect/>
          </a:stretch>
        </p:blipFill>
        <p:spPr>
          <a:xfrm rot="0" flipV="0" flipH="0">
            <a:off x="21983700" y="762000"/>
            <a:ext cx="876300" cy="876300"/>
          </a:xfrm>
          <a:prstGeom prst="rect">
            <a:avLst/>
          </a:prstGeom>
        </p:spPr>
      </p:pic>
      <p:pic>
        <p:nvPicPr>
          <p:cNvPr id="204" name="image 204"/>
          <p:cNvPicPr>
            <a:picLocks noChangeAspect="1"/>
          </p:cNvPicPr>
          <p:nvPr/>
        </p:nvPicPr>
        <p:blipFill>
          <a:blip r:embed="rId204">
                </a:blip>
          <a:srcRect/>
          <a:stretch>
            <a:fillRect/>
          </a:stretch>
        </p:blipFill>
        <p:spPr>
          <a:xfrm rot="0" flipV="0" flipH="0">
            <a:off x="22783800" y="762000"/>
            <a:ext cx="876300" cy="876300"/>
          </a:xfrm>
          <a:prstGeom prst="rect">
            <a:avLst/>
          </a:prstGeom>
        </p:spPr>
      </p:pic>
      <p:pic>
        <p:nvPicPr>
          <p:cNvPr id="205" name="image 205"/>
          <p:cNvPicPr>
            <a:picLocks noChangeAspect="1"/>
          </p:cNvPicPr>
          <p:nvPr/>
        </p:nvPicPr>
        <p:blipFill>
          <a:blip r:embed="rId205">
                </a:blip>
          <a:srcRect/>
          <a:stretch>
            <a:fillRect/>
          </a:stretch>
        </p:blipFill>
        <p:spPr>
          <a:xfrm rot="0" flipV="0" flipH="0">
            <a:off x="711200" y="1549400"/>
            <a:ext cx="7239000" cy="8623300"/>
          </a:xfrm>
          <a:prstGeom prst="rect">
            <a:avLst/>
          </a:prstGeom>
        </p:spPr>
      </p:pic>
      <p:pic>
        <p:nvPicPr>
          <p:cNvPr id="206" name="image 206"/>
          <p:cNvPicPr>
            <a:picLocks noChangeAspect="1"/>
          </p:cNvPicPr>
          <p:nvPr/>
        </p:nvPicPr>
        <p:blipFill>
          <a:blip r:embed="rId206">
                </a:blip>
          <a:srcRect/>
          <a:stretch>
            <a:fillRect/>
          </a:stretch>
        </p:blipFill>
        <p:spPr>
          <a:xfrm rot="0" flipV="0" flipH="0">
            <a:off x="698500" y="10083800"/>
            <a:ext cx="7251700" cy="2882900"/>
          </a:xfrm>
          <a:prstGeom prst="rect">
            <a:avLst/>
          </a:prstGeom>
        </p:spPr>
      </p:pic>
      <p:pic>
        <p:nvPicPr>
          <p:cNvPr id="207" name="image 207"/>
          <p:cNvPicPr>
            <a:picLocks noChangeAspect="1"/>
          </p:cNvPicPr>
          <p:nvPr/>
        </p:nvPicPr>
        <p:blipFill>
          <a:blip r:embed="rId207">
                </a:blip>
          <a:srcRect/>
          <a:stretch>
            <a:fillRect/>
          </a:stretch>
        </p:blipFill>
        <p:spPr>
          <a:xfrm rot="0" flipV="0" flipH="0">
            <a:off x="7874000" y="1562100"/>
            <a:ext cx="15786100" cy="11404600"/>
          </a:xfrm>
          <a:prstGeom prst="rect">
            <a:avLst/>
          </a:prstGeom>
        </p:spPr>
      </p:pic>
      <p:sp>
        <p:nvSpPr>
          <p:cNvPr id="208" name="Object 208"/>
          <p:cNvSpPr txBox="1"/>
          <p:nvPr/>
        </p:nvSpPr>
        <p:spPr>
          <a:xfrm>
            <a:off x="1549400" y="871463"/>
            <a:ext cx="13398500" cy="520700"/>
          </a:xfrm>
          <a:prstGeom prst="rect">
            <a:avLst/>
          </a:prstGeom>
        </p:spPr>
        <p:txBody>
          <a:bodyPr vert="horz" anchor="t" rtlCol="0" anchorCtr="0">
            <a:noAutofit/>
          </a:bodyPr>
          <a:lstStyle/>
          <a:p>
            <a:pPr algn="l">
              <a:lnSpc>
                <a:spcPct val="114166"/>
              </a:lnSpc>
            </a:pPr>
            <a:r>
              <a:rPr sz="3000" i="0" b="0" dirty="0" smtClean="0" lang="zh-CN">
                <a:solidFill>
                  <a:srgbClr val="FFFFFF"/>
                </a:solidFill>
                <a:latin typeface="OPPOSans-B"/>
                <a:ea typeface="OPPOSans-B"/>
              </a:rPr>
              <a:t>XIAOHONGSHU ADVERTISING RESEARCH SUMMARY</a:t>
            </a:r>
            <a:endParaRPr lang="zh-CN" altLang="en-US"/>
          </a:p>
        </p:txBody>
      </p:sp>
      <p:pic>
        <p:nvPicPr>
          <p:cNvPr id="209" name="image 209"/>
          <p:cNvPicPr>
            <a:picLocks noChangeAspect="1"/>
          </p:cNvPicPr>
          <p:nvPr/>
        </p:nvPicPr>
        <p:blipFill>
          <a:blip r:embed="rId209">
                </a:blip>
          <a:srcRect/>
          <a:stretch>
            <a:fillRect/>
          </a:stretch>
        </p:blipFill>
        <p:spPr>
          <a:xfrm rot="0" flipV="0" flipH="0">
            <a:off x="4889500" y="2857500"/>
            <a:ext cx="1409700" cy="4279900"/>
          </a:xfrm>
          <a:prstGeom prst="rect">
            <a:avLst/>
          </a:prstGeom>
        </p:spPr>
      </p:pic>
      <p:sp>
        <p:nvSpPr>
          <p:cNvPr id="2010" name="Object 2010"/>
          <p:cNvSpPr txBox="1"/>
          <p:nvPr/>
        </p:nvSpPr>
        <p:spPr>
          <a:xfrm>
            <a:off x="1549400" y="2923706"/>
            <a:ext cx="6553195" cy="787400"/>
          </a:xfrm>
          <a:prstGeom prst="rect">
            <a:avLst/>
          </a:prstGeom>
        </p:spPr>
        <p:txBody>
          <a:bodyPr vert="horz" anchor="t" rtlCol="0" anchorCtr="0">
            <a:noAutofit/>
          </a:bodyPr>
          <a:lstStyle/>
          <a:p>
            <a:pPr algn="l">
              <a:lnSpc>
                <a:spcPct val="74166"/>
              </a:lnSpc>
            </a:pPr>
            <a:r>
              <a:rPr sz="7000" i="0" b="0" dirty="0" smtClean="0" lang="zh-CN">
                <a:solidFill>
                  <a:srgbClr val="000000"/>
                </a:solidFill>
                <a:latin typeface="OPPOSans-B"/>
                <a:ea typeface="OPPOSans-B"/>
              </a:rPr>
              <a:t>CONTENTS</a:t>
            </a:r>
            <a:endParaRPr lang="zh-CN" altLang="en-US"/>
          </a:p>
        </p:txBody>
      </p:sp>
      <p:pic>
        <p:nvPicPr>
          <p:cNvPr id="2011" name="image 2011"/>
          <p:cNvPicPr>
            <a:picLocks noChangeAspect="1"/>
          </p:cNvPicPr>
          <p:nvPr/>
        </p:nvPicPr>
        <p:blipFill>
          <a:blip r:embed="rId2011">
                </a:blip>
          <a:srcRect/>
          <a:stretch>
            <a:fillRect/>
          </a:stretch>
        </p:blipFill>
        <p:spPr>
          <a:xfrm rot="0" flipV="0" flipH="0">
            <a:off x="21450300" y="1155700"/>
            <a:ext cx="342900" cy="101600"/>
          </a:xfrm>
          <a:prstGeom prst="rect">
            <a:avLst/>
          </a:prstGeom>
        </p:spPr>
      </p:pic>
      <p:pic>
        <p:nvPicPr>
          <p:cNvPr id="2012" name="image 2012"/>
          <p:cNvPicPr>
            <a:picLocks noChangeAspect="1"/>
          </p:cNvPicPr>
          <p:nvPr/>
        </p:nvPicPr>
        <p:blipFill>
          <a:blip r:embed="rId2012">
                </a:blip>
          <a:srcRect/>
          <a:stretch>
            <a:fillRect/>
          </a:stretch>
        </p:blipFill>
        <p:spPr>
          <a:xfrm rot="0" flipV="0" flipH="0">
            <a:off x="23075900" y="1054100"/>
            <a:ext cx="292100" cy="292100"/>
          </a:xfrm>
          <a:prstGeom prst="rect">
            <a:avLst/>
          </a:prstGeom>
        </p:spPr>
      </p:pic>
      <p:pic>
        <p:nvPicPr>
          <p:cNvPr id="2013" name="image 2013"/>
          <p:cNvPicPr>
            <a:picLocks noChangeAspect="1"/>
          </p:cNvPicPr>
          <p:nvPr/>
        </p:nvPicPr>
        <p:blipFill>
          <a:blip r:embed="rId2013">
                </a:blip>
          <a:srcRect/>
          <a:stretch>
            <a:fillRect/>
          </a:stretch>
        </p:blipFill>
        <p:spPr>
          <a:xfrm rot="0" flipV="0" flipH="0">
            <a:off x="22275800" y="1066800"/>
            <a:ext cx="279400" cy="266700"/>
          </a:xfrm>
          <a:prstGeom prst="rect">
            <a:avLst/>
          </a:prstGeom>
        </p:spPr>
      </p:pic>
      <p:sp>
        <p:nvSpPr>
          <p:cNvPr id="2014" name="Object 2014"/>
          <p:cNvSpPr txBox="1"/>
          <p:nvPr/>
        </p:nvSpPr>
        <p:spPr>
          <a:xfrm>
            <a:off x="1587500" y="4008318"/>
            <a:ext cx="2895600" cy="1219200"/>
          </a:xfrm>
          <a:prstGeom prst="rect">
            <a:avLst/>
          </a:prstGeom>
        </p:spPr>
        <p:txBody>
          <a:bodyPr vert="horz" anchor="t" rtlCol="0" anchorCtr="0">
            <a:noAutofit/>
          </a:bodyPr>
          <a:lstStyle/>
          <a:p>
            <a:pPr algn="l">
              <a:lnSpc>
                <a:spcPct val="114166"/>
              </a:lnSpc>
            </a:pPr>
            <a:r>
              <a:rPr sz="7000" i="0" b="0" dirty="0" smtClean="0" lang="zh-CN">
                <a:solidFill>
                  <a:srgbClr val="000000"/>
                </a:solidFill>
                <a:latin typeface="OPPOSans-B"/>
                <a:ea typeface="OPPOSans-B"/>
              </a:rPr>
              <a:t>目录</a:t>
            </a:r>
            <a:endParaRPr lang="zh-CN" altLang="en-US"/>
          </a:p>
        </p:txBody>
      </p:sp>
      <p:pic>
        <p:nvPicPr>
          <p:cNvPr id="2015" name="image 2015"/>
          <p:cNvPicPr>
            <a:picLocks noChangeAspect="1"/>
          </p:cNvPicPr>
          <p:nvPr/>
        </p:nvPicPr>
        <p:blipFill>
          <a:blip r:embed="rId2015">
                </a:blip>
          <a:srcRect/>
          <a:stretch>
            <a:fillRect/>
          </a:stretch>
        </p:blipFill>
        <p:spPr>
          <a:xfrm rot="0" flipV="0" flipH="0">
            <a:off x="1663700" y="5410200"/>
            <a:ext cx="1676400" cy="139700"/>
          </a:xfrm>
          <a:prstGeom prst="rect">
            <a:avLst/>
          </a:prstGeom>
        </p:spPr>
      </p:pic>
      <p:sp>
        <p:nvSpPr>
          <p:cNvPr id="2016" name="Object 2016"/>
          <p:cNvSpPr txBox="1"/>
          <p:nvPr/>
        </p:nvSpPr>
        <p:spPr>
          <a:xfrm>
            <a:off x="1549400" y="10827067"/>
            <a:ext cx="5448300" cy="1143000"/>
          </a:xfrm>
          <a:prstGeom prst="rect">
            <a:avLst/>
          </a:prstGeom>
        </p:spPr>
        <p:txBody>
          <a:bodyPr vert="horz" anchor="t" rtlCol="0" anchorCtr="0">
            <a:noAutofit/>
          </a:bodyPr>
          <a:lstStyle/>
          <a:p>
            <a:pPr algn="l">
              <a:lnSpc>
                <a:spcPct val="100000"/>
              </a:lnSpc>
            </a:pPr>
            <a:r>
              <a:rPr sz="2500" i="0" b="1" dirty="0" smtClean="0" lang="zh-CN">
                <a:solidFill>
                  <a:srgbClr val="000000"/>
                </a:solidFill>
                <a:latin typeface="OPPOSans-R"/>
                <a:ea typeface="OPPOSans-R"/>
              </a:rPr>
              <a:t>XIAOHONGSHU</a:t>
            </a:r>
            <a:endParaRPr lang="zh-CN" altLang="en-US" sz="2500"/>
          </a:p>
          <a:p>
            <a:pPr algn="l">
              <a:lnSpc>
                <a:spcPct val="100000"/>
              </a:lnSpc>
            </a:pPr>
            <a:r>
              <a:rPr sz="2500" i="0" b="1" dirty="0" smtClean="0" lang="zh-CN">
                <a:solidFill>
                  <a:srgbClr val="000000"/>
                </a:solidFill>
                <a:latin typeface="OPPOSans-R"/>
                <a:ea typeface="OPPOSans-R"/>
              </a:rPr>
              <a:t>ADVERTISING RESEARCH</a:t>
            </a:r>
            <a:endParaRPr lang="zh-CN" altLang="en-US" sz="2500"/>
          </a:p>
          <a:p>
            <a:pPr algn="l">
              <a:lnSpc>
                <a:spcPct val="100000"/>
              </a:lnSpc>
            </a:pPr>
            <a:r>
              <a:rPr sz="2500" i="0" b="1" dirty="0" smtClean="0" lang="zh-CN">
                <a:solidFill>
                  <a:srgbClr val="000000"/>
                </a:solidFill>
                <a:latin typeface="OPPOSans-R"/>
                <a:ea typeface="OPPOSans-R"/>
              </a:rPr>
              <a:t>SUMMARY</a:t>
            </a:r>
            <a:endParaRPr lang="zh-CN" altLang="en-US"/>
          </a:p>
        </p:txBody>
      </p:sp>
      <p:pic>
        <p:nvPicPr>
          <p:cNvPr id="2017" name="image 2017"/>
          <p:cNvPicPr>
            <a:picLocks noChangeAspect="1"/>
          </p:cNvPicPr>
          <p:nvPr/>
        </p:nvPicPr>
        <p:blipFill>
          <a:blip r:embed="rId2017">
                </a:blip>
          <a:srcRect/>
          <a:stretch>
            <a:fillRect/>
          </a:stretch>
        </p:blipFill>
        <p:spPr>
          <a:xfrm rot="0" flipV="0" flipH="0">
            <a:off x="19773900" y="9982200"/>
            <a:ext cx="1397000" cy="2082800"/>
          </a:xfrm>
          <a:prstGeom prst="rect">
            <a:avLst/>
          </a:prstGeom>
        </p:spPr>
      </p:pic>
      <p:pic>
        <p:nvPicPr>
          <p:cNvPr id="2018" name="image 2018"/>
          <p:cNvPicPr>
            <a:picLocks noChangeAspect="1"/>
          </p:cNvPicPr>
          <p:nvPr/>
        </p:nvPicPr>
        <p:blipFill>
          <a:blip r:embed="rId2018">
                </a:blip>
          <a:srcRect/>
          <a:stretch>
            <a:fillRect/>
          </a:stretch>
        </p:blipFill>
        <p:spPr>
          <a:xfrm rot="0" flipV="0" flipH="0">
            <a:off x="21488400" y="9982200"/>
            <a:ext cx="1384300" cy="2082800"/>
          </a:xfrm>
          <a:prstGeom prst="rect">
            <a:avLst/>
          </a:prstGeom>
        </p:spPr>
      </p:pic>
      <p:grpSp>
        <p:nvGrpSpPr>
          <p:cNvPr id="2019" name="组合 2019"/>
          <p:cNvGrpSpPr/>
          <p:nvPr/>
        </p:nvGrpSpPr>
        <p:grpSpPr>
          <a:xfrm>
            <a:off x="9855200" y="2819400"/>
            <a:ext cx="5778499" cy="1016000"/>
            <a:chOff x="9855200" y="2819400"/>
            <a:chExt cx="5778499" cy="1016000"/>
          </a:xfrm>
        </p:grpSpPr>
        <p:pic>
          <p:nvPicPr>
            <p:cNvPr id="2020" name="image 2020"/>
            <p:cNvPicPr>
              <a:picLocks noChangeAspect="1"/>
            </p:cNvPicPr>
            <p:nvPr/>
          </p:nvPicPr>
          <p:blipFill>
            <a:blip r:embed="rId2020">
                </a:blip>
            <a:srcRect/>
            <a:stretch>
              <a:fillRect/>
            </a:stretch>
          </p:blipFill>
          <p:spPr>
            <a:xfrm rot="0" flipV="0" flipH="0">
              <a:off x="9855200" y="2819400"/>
              <a:ext cx="1016000" cy="1016000"/>
            </a:xfrm>
            <a:prstGeom prst="rect">
              <a:avLst/>
            </a:prstGeom>
          </p:spPr>
        </p:pic>
        <p:pic>
          <p:nvPicPr>
            <p:cNvPr id="2021" name="image 2021"/>
            <p:cNvPicPr>
              <a:picLocks noChangeAspect="1"/>
            </p:cNvPicPr>
            <p:nvPr/>
          </p:nvPicPr>
          <p:blipFill>
            <a:blip r:embed="rId2021">
                </a:blip>
            <a:srcRect/>
            <a:stretch>
              <a:fillRect/>
            </a:stretch>
          </p:blipFill>
          <p:spPr>
            <a:xfrm rot="0" flipV="0" flipH="0">
              <a:off x="10795000" y="2819400"/>
              <a:ext cx="4838700" cy="1016000"/>
            </a:xfrm>
            <a:prstGeom prst="rect">
              <a:avLst/>
            </a:prstGeom>
          </p:spPr>
        </p:pic>
        <p:sp>
          <p:nvSpPr>
            <p:cNvPr id="2022" name="Object 2022"/>
            <p:cNvSpPr txBox="1"/>
            <p:nvPr/>
          </p:nvSpPr>
          <p:spPr>
            <a:xfrm>
              <a:off x="9956800" y="2910271"/>
              <a:ext cx="1371600" cy="698499"/>
            </a:xfrm>
            <a:prstGeom prst="rect">
              <a:avLst/>
            </a:prstGeom>
          </p:spPr>
          <p:txBody>
            <a:bodyPr vert="horz" anchor="t" rtlCol="0" anchorCtr="0">
              <a:noAutofit/>
            </a:bodyPr>
            <a:lstStyle/>
            <a:p>
              <a:pPr algn="l">
                <a:lnSpc>
                  <a:spcPct val="114166"/>
                </a:lnSpc>
              </a:pPr>
              <a:r>
                <a:rPr sz="4000" i="0" b="0" spc="209" dirty="0" smtClean="0" lang="zh-CN">
                  <a:solidFill>
                    <a:srgbClr val="FFFFFF"/>
                  </a:solidFill>
                  <a:latin typeface="OPPOSans-B"/>
                  <a:ea typeface="OPPOSans-B"/>
                </a:rPr>
                <a:t>01</a:t>
              </a:r>
              <a:endParaRPr lang="zh-CN" altLang="en-US"/>
            </a:p>
          </p:txBody>
        </p:sp>
        <p:sp>
          <p:nvSpPr>
            <p:cNvPr id="2023" name="Object 2023"/>
            <p:cNvSpPr txBox="1"/>
            <p:nvPr/>
          </p:nvSpPr>
          <p:spPr>
            <a:xfrm>
              <a:off x="11188700" y="2900610"/>
              <a:ext cx="4411234" cy="698499"/>
            </a:xfrm>
            <a:prstGeom prst="rect">
              <a:avLst/>
            </a:prstGeom>
          </p:spPr>
          <p:txBody>
            <a:bodyPr vert="horz" anchor="t" rtlCol="0" anchorCtr="0">
              <a:noAutofit/>
            </a:bodyPr>
            <a:lstStyle/>
            <a:p>
              <a:pPr algn="l">
                <a:lnSpc>
                  <a:spcPct val="114166"/>
                </a:lnSpc>
              </a:pPr>
              <a:r>
                <a:rPr sz="4000" i="0" b="0" dirty="0" smtClean="0" lang="zh-CN">
                  <a:solidFill>
                    <a:srgbClr val="000000"/>
                  </a:solidFill>
                  <a:latin typeface="OPPOSans-R"/>
                  <a:ea typeface="OPPOSans-R"/>
                </a:rPr>
                <a:t>市场分析</a:t>
              </a:r>
              <a:endParaRPr lang="zh-CN" altLang="en-US"/>
            </a:p>
          </p:txBody>
        </p:sp>
      </p:grpSp>
      <p:grpSp>
        <p:nvGrpSpPr>
          <p:cNvPr id="2024" name="组合 2024"/>
          <p:cNvGrpSpPr/>
          <p:nvPr/>
        </p:nvGrpSpPr>
        <p:grpSpPr>
          <a:xfrm>
            <a:off x="9855200" y="4203700"/>
            <a:ext cx="5778499" cy="1003300"/>
            <a:chOff x="9855200" y="4203700"/>
            <a:chExt cx="5778499" cy="1003300"/>
          </a:xfrm>
        </p:grpSpPr>
        <p:pic>
          <p:nvPicPr>
            <p:cNvPr id="2025" name="image 2025"/>
            <p:cNvPicPr>
              <a:picLocks noChangeAspect="1"/>
            </p:cNvPicPr>
            <p:nvPr/>
          </p:nvPicPr>
          <p:blipFill>
            <a:blip r:embed="rId2025">
                </a:blip>
            <a:srcRect/>
            <a:stretch>
              <a:fillRect/>
            </a:stretch>
          </p:blipFill>
          <p:spPr>
            <a:xfrm rot="0" flipV="0" flipH="0">
              <a:off x="9855200" y="4203700"/>
              <a:ext cx="1016000" cy="1003300"/>
            </a:xfrm>
            <a:prstGeom prst="rect">
              <a:avLst/>
            </a:prstGeom>
          </p:spPr>
        </p:pic>
        <p:pic>
          <p:nvPicPr>
            <p:cNvPr id="2026" name="image 2026"/>
            <p:cNvPicPr>
              <a:picLocks noChangeAspect="1"/>
            </p:cNvPicPr>
            <p:nvPr/>
          </p:nvPicPr>
          <p:blipFill>
            <a:blip r:embed="rId2026">
                </a:blip>
            <a:srcRect/>
            <a:stretch>
              <a:fillRect/>
            </a:stretch>
          </p:blipFill>
          <p:spPr>
            <a:xfrm rot="0" flipV="0" flipH="0">
              <a:off x="10795000" y="4203700"/>
              <a:ext cx="4838700" cy="1003300"/>
            </a:xfrm>
            <a:prstGeom prst="rect">
              <a:avLst/>
            </a:prstGeom>
          </p:spPr>
        </p:pic>
        <p:sp>
          <p:nvSpPr>
            <p:cNvPr id="2027" name="Object 2027"/>
            <p:cNvSpPr txBox="1"/>
            <p:nvPr/>
          </p:nvSpPr>
          <p:spPr>
            <a:xfrm>
              <a:off x="9918700" y="4281871"/>
              <a:ext cx="1371600" cy="698499"/>
            </a:xfrm>
            <a:prstGeom prst="rect">
              <a:avLst/>
            </a:prstGeom>
          </p:spPr>
          <p:txBody>
            <a:bodyPr vert="horz" anchor="t" rtlCol="0" anchorCtr="0">
              <a:noAutofit/>
            </a:bodyPr>
            <a:lstStyle/>
            <a:p>
              <a:pPr algn="l">
                <a:lnSpc>
                  <a:spcPct val="114166"/>
                </a:lnSpc>
              </a:pPr>
              <a:r>
                <a:rPr sz="4000" i="0" b="0" dirty="0" smtClean="0" lang="zh-CN">
                  <a:solidFill>
                    <a:srgbClr val="FFFFFF"/>
                  </a:solidFill>
                  <a:latin typeface="OPPOSans-B"/>
                  <a:ea typeface="OPPOSans-B"/>
                </a:rPr>
                <a:t>02</a:t>
              </a:r>
              <a:endParaRPr lang="zh-CN" altLang="en-US"/>
            </a:p>
          </p:txBody>
        </p:sp>
        <p:sp>
          <p:nvSpPr>
            <p:cNvPr id="2028" name="Object 2028"/>
            <p:cNvSpPr txBox="1"/>
            <p:nvPr/>
          </p:nvSpPr>
          <p:spPr>
            <a:xfrm>
              <a:off x="11188700" y="4274750"/>
              <a:ext cx="4411230" cy="698499"/>
            </a:xfrm>
            <a:prstGeom prst="rect">
              <a:avLst/>
            </a:prstGeom>
          </p:spPr>
          <p:txBody>
            <a:bodyPr vert="horz" anchor="t" rtlCol="0" anchorCtr="0">
              <a:noAutofit/>
            </a:bodyPr>
            <a:lstStyle/>
            <a:p>
              <a:pPr algn="l">
                <a:lnSpc>
                  <a:spcPct val="114166"/>
                </a:lnSpc>
              </a:pPr>
              <a:r>
                <a:rPr sz="4000" i="0" b="0" dirty="0" smtClean="0" lang="zh-CN">
                  <a:solidFill>
                    <a:srgbClr val="000000"/>
                  </a:solidFill>
                  <a:latin typeface="OPPOSans-R"/>
                  <a:ea typeface="OPPOSans-R"/>
                </a:rPr>
                <a:t>竞品分析</a:t>
              </a:r>
              <a:endParaRPr lang="zh-CN" altLang="en-US"/>
            </a:p>
          </p:txBody>
        </p:sp>
      </p:grpSp>
      <p:grpSp>
        <p:nvGrpSpPr>
          <p:cNvPr id="2029" name="组合 2029"/>
          <p:cNvGrpSpPr/>
          <p:nvPr/>
        </p:nvGrpSpPr>
        <p:grpSpPr>
          <a:xfrm>
            <a:off x="9855200" y="5575300"/>
            <a:ext cx="5778499" cy="1003300"/>
            <a:chOff x="9855200" y="5575300"/>
            <a:chExt cx="5778499" cy="1003300"/>
          </a:xfrm>
        </p:grpSpPr>
        <p:pic>
          <p:nvPicPr>
            <p:cNvPr id="2030" name="image 2030"/>
            <p:cNvPicPr>
              <a:picLocks noChangeAspect="1"/>
            </p:cNvPicPr>
            <p:nvPr/>
          </p:nvPicPr>
          <p:blipFill>
            <a:blip r:embed="rId2030">
                </a:blip>
            <a:srcRect/>
            <a:stretch>
              <a:fillRect/>
            </a:stretch>
          </p:blipFill>
          <p:spPr>
            <a:xfrm rot="0" flipV="0" flipH="0">
              <a:off x="9855200" y="5575300"/>
              <a:ext cx="1016000" cy="1003300"/>
            </a:xfrm>
            <a:prstGeom prst="rect">
              <a:avLst/>
            </a:prstGeom>
          </p:spPr>
        </p:pic>
        <p:pic>
          <p:nvPicPr>
            <p:cNvPr id="2031" name="image 2031"/>
            <p:cNvPicPr>
              <a:picLocks noChangeAspect="1"/>
            </p:cNvPicPr>
            <p:nvPr/>
          </p:nvPicPr>
          <p:blipFill>
            <a:blip r:embed="rId2031">
                </a:blip>
            <a:srcRect/>
            <a:stretch>
              <a:fillRect/>
            </a:stretch>
          </p:blipFill>
          <p:spPr>
            <a:xfrm rot="0" flipV="0" flipH="0">
              <a:off x="10795000" y="5575300"/>
              <a:ext cx="4838700" cy="1003300"/>
            </a:xfrm>
            <a:prstGeom prst="rect">
              <a:avLst/>
            </a:prstGeom>
          </p:spPr>
        </p:pic>
        <p:sp>
          <p:nvSpPr>
            <p:cNvPr id="2032" name="Object 2032"/>
            <p:cNvSpPr txBox="1"/>
            <p:nvPr/>
          </p:nvSpPr>
          <p:spPr>
            <a:xfrm>
              <a:off x="9918700" y="5653471"/>
              <a:ext cx="1371600" cy="698499"/>
            </a:xfrm>
            <a:prstGeom prst="rect">
              <a:avLst/>
            </a:prstGeom>
          </p:spPr>
          <p:txBody>
            <a:bodyPr vert="horz" anchor="t" rtlCol="0" anchorCtr="0">
              <a:noAutofit/>
            </a:bodyPr>
            <a:lstStyle/>
            <a:p>
              <a:pPr algn="l">
                <a:lnSpc>
                  <a:spcPct val="114166"/>
                </a:lnSpc>
              </a:pPr>
              <a:r>
                <a:rPr sz="4000" i="0" b="0" dirty="0" smtClean="0" lang="zh-CN">
                  <a:solidFill>
                    <a:srgbClr val="FFFFFF"/>
                  </a:solidFill>
                  <a:latin typeface="OPPOSans-B"/>
                  <a:ea typeface="OPPOSans-B"/>
                </a:rPr>
                <a:t>03</a:t>
              </a:r>
              <a:endParaRPr lang="zh-CN" altLang="en-US"/>
            </a:p>
          </p:txBody>
        </p:sp>
        <p:sp>
          <p:nvSpPr>
            <p:cNvPr id="2033" name="Object 2033"/>
            <p:cNvSpPr txBox="1"/>
            <p:nvPr/>
          </p:nvSpPr>
          <p:spPr>
            <a:xfrm>
              <a:off x="11176000" y="5650921"/>
              <a:ext cx="4423930" cy="698499"/>
            </a:xfrm>
            <a:prstGeom prst="rect">
              <a:avLst/>
            </a:prstGeom>
          </p:spPr>
          <p:txBody>
            <a:bodyPr vert="horz" anchor="t" rtlCol="0" anchorCtr="0">
              <a:noAutofit/>
            </a:bodyPr>
            <a:lstStyle/>
            <a:p>
              <a:pPr algn="l">
                <a:lnSpc>
                  <a:spcPct val="114166"/>
                </a:lnSpc>
              </a:pPr>
              <a:r>
                <a:rPr sz="4000" i="0" b="0" dirty="0" smtClean="0" lang="zh-CN">
                  <a:solidFill>
                    <a:srgbClr val="000000"/>
                  </a:solidFill>
                  <a:latin typeface="OPPOSans-R"/>
                  <a:ea typeface="OPPOSans-R"/>
                </a:rPr>
                <a:t>营销策略分析</a:t>
              </a:r>
              <a:endParaRPr lang="zh-CN" altLang="en-US"/>
            </a:p>
          </p:txBody>
        </p:sp>
      </p:grpSp>
      <p:grpSp>
        <p:nvGrpSpPr>
          <p:cNvPr id="2034" name="组合 2034"/>
          <p:cNvGrpSpPr/>
          <p:nvPr/>
        </p:nvGrpSpPr>
        <p:grpSpPr>
          <a:xfrm>
            <a:off x="9855200" y="6946900"/>
            <a:ext cx="5778499" cy="1003300"/>
            <a:chOff x="9855200" y="6946900"/>
            <a:chExt cx="5778499" cy="1003300"/>
          </a:xfrm>
        </p:grpSpPr>
        <p:pic>
          <p:nvPicPr>
            <p:cNvPr id="2035" name="image 2035"/>
            <p:cNvPicPr>
              <a:picLocks noChangeAspect="1"/>
            </p:cNvPicPr>
            <p:nvPr/>
          </p:nvPicPr>
          <p:blipFill>
            <a:blip r:embed="rId2035">
                </a:blip>
            <a:srcRect/>
            <a:stretch>
              <a:fillRect/>
            </a:stretch>
          </p:blipFill>
          <p:spPr>
            <a:xfrm rot="0" flipV="0" flipH="0">
              <a:off x="9855200" y="6946900"/>
              <a:ext cx="1016000" cy="1003300"/>
            </a:xfrm>
            <a:prstGeom prst="rect">
              <a:avLst/>
            </a:prstGeom>
          </p:spPr>
        </p:pic>
        <p:pic>
          <p:nvPicPr>
            <p:cNvPr id="2036" name="image 2036"/>
            <p:cNvPicPr>
              <a:picLocks noChangeAspect="1"/>
            </p:cNvPicPr>
            <p:nvPr/>
          </p:nvPicPr>
          <p:blipFill>
            <a:blip r:embed="rId2036">
                </a:blip>
            <a:srcRect/>
            <a:stretch>
              <a:fillRect/>
            </a:stretch>
          </p:blipFill>
          <p:spPr>
            <a:xfrm rot="0" flipV="0" flipH="0">
              <a:off x="10795000" y="6946900"/>
              <a:ext cx="4838700" cy="1003300"/>
            </a:xfrm>
            <a:prstGeom prst="rect">
              <a:avLst/>
            </a:prstGeom>
          </p:spPr>
        </p:pic>
        <p:sp>
          <p:nvSpPr>
            <p:cNvPr id="2037" name="Object 2037"/>
            <p:cNvSpPr txBox="1"/>
            <p:nvPr/>
          </p:nvSpPr>
          <p:spPr>
            <a:xfrm>
              <a:off x="9918700" y="7025071"/>
              <a:ext cx="1371600" cy="698499"/>
            </a:xfrm>
            <a:prstGeom prst="rect">
              <a:avLst/>
            </a:prstGeom>
          </p:spPr>
          <p:txBody>
            <a:bodyPr vert="horz" anchor="t" rtlCol="0" anchorCtr="0">
              <a:noAutofit/>
            </a:bodyPr>
            <a:lstStyle/>
            <a:p>
              <a:pPr algn="l">
                <a:lnSpc>
                  <a:spcPct val="114166"/>
                </a:lnSpc>
              </a:pPr>
              <a:r>
                <a:rPr sz="4000" i="0" b="0" dirty="0" smtClean="0" lang="zh-CN">
                  <a:solidFill>
                    <a:srgbClr val="FFFFFF"/>
                  </a:solidFill>
                  <a:latin typeface="OPPOSans-B"/>
                  <a:ea typeface="OPPOSans-B"/>
                </a:rPr>
                <a:t>04</a:t>
              </a:r>
              <a:endParaRPr lang="zh-CN" altLang="en-US"/>
            </a:p>
          </p:txBody>
        </p:sp>
        <p:sp>
          <p:nvSpPr>
            <p:cNvPr id="2038" name="Object 2038"/>
            <p:cNvSpPr txBox="1"/>
            <p:nvPr/>
          </p:nvSpPr>
          <p:spPr>
            <a:xfrm>
              <a:off x="11176000" y="7016934"/>
              <a:ext cx="4423930" cy="698499"/>
            </a:xfrm>
            <a:prstGeom prst="rect">
              <a:avLst/>
            </a:prstGeom>
          </p:spPr>
          <p:txBody>
            <a:bodyPr vert="horz" anchor="t" rtlCol="0" anchorCtr="0">
              <a:noAutofit/>
            </a:bodyPr>
            <a:lstStyle/>
            <a:p>
              <a:pPr algn="l">
                <a:lnSpc>
                  <a:spcPct val="114166"/>
                </a:lnSpc>
              </a:pPr>
              <a:r>
                <a:rPr sz="4000" i="0" b="0" dirty="0" smtClean="0" lang="zh-CN">
                  <a:solidFill>
                    <a:srgbClr val="000000"/>
                  </a:solidFill>
                  <a:latin typeface="OPPOSans-R"/>
                  <a:ea typeface="OPPOSans-R"/>
                </a:rPr>
                <a:t>总结建议</a:t>
              </a:r>
              <a:endParaRPr lang="zh-CN" alt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pic>
        <p:nvPicPr>
          <p:cNvPr id="301" name="image 301"/>
          <p:cNvPicPr>
            <a:picLocks noChangeAspect="1"/>
          </p:cNvPicPr>
          <p:nvPr/>
        </p:nvPicPr>
        <p:blipFill>
          <a:blip r:embed="rId301">
                </a:blip>
          <a:srcRect/>
          <a:stretch>
            <a:fillRect/>
          </a:stretch>
        </p:blipFill>
        <p:spPr>
          <a:xfrm rot="0" flipV="0" flipH="0">
            <a:off x="1371600" y="863600"/>
            <a:ext cx="3454400" cy="7962900"/>
          </a:xfrm>
          <a:prstGeom prst="rect">
            <a:avLst/>
          </a:prstGeom>
        </p:spPr>
      </p:pic>
      <p:pic>
        <p:nvPicPr>
          <p:cNvPr id="302" name="image 302"/>
          <p:cNvPicPr>
            <a:picLocks noChangeAspect="1"/>
          </p:cNvPicPr>
          <p:nvPr/>
        </p:nvPicPr>
        <p:blipFill>
          <a:blip r:embed="rId302">
                </a:blip>
          <a:srcRect/>
          <a:stretch>
            <a:fillRect/>
          </a:stretch>
        </p:blipFill>
        <p:spPr>
          <a:xfrm rot="0" flipV="0" flipH="0">
            <a:off x="2463800" y="1854200"/>
            <a:ext cx="19456400" cy="9994900"/>
          </a:xfrm>
          <a:prstGeom prst="rect">
            <a:avLst/>
          </a:prstGeom>
        </p:spPr>
      </p:pic>
      <p:sp>
        <p:nvSpPr>
          <p:cNvPr id="303" name="Object 303"/>
          <p:cNvSpPr txBox="1"/>
          <p:nvPr/>
        </p:nvSpPr>
        <p:spPr>
          <a:xfrm>
            <a:off x="3898900" y="3112834"/>
            <a:ext cx="8605276" cy="1778000"/>
          </a:xfrm>
          <a:prstGeom prst="rect">
            <a:avLst/>
          </a:prstGeom>
        </p:spPr>
        <p:txBody>
          <a:bodyPr vert="horz" anchor="t" rtlCol="0" anchorCtr="0">
            <a:noAutofit/>
          </a:bodyPr>
          <a:lstStyle/>
          <a:p>
            <a:pPr algn="l">
              <a:lnSpc>
                <a:spcPct val="83333"/>
              </a:lnSpc>
            </a:pPr>
            <a:r>
              <a:rPr sz="7000" i="0" b="0" dirty="0" smtClean="0" lang="zh-CN">
                <a:solidFill>
                  <a:srgbClr val="FFFFFF"/>
                </a:solidFill>
                <a:latin typeface="OPPOSans-B"/>
                <a:ea typeface="OPPOSans-B"/>
              </a:rPr>
              <a:t>MARKET</a:t>
            </a:r>
            <a:endParaRPr lang="zh-CN" altLang="en-US" sz="7000"/>
          </a:p>
          <a:p>
            <a:pPr algn="l">
              <a:lnSpc>
                <a:spcPct val="83333"/>
              </a:lnSpc>
            </a:pPr>
            <a:r>
              <a:rPr sz="7000" i="0" b="0" dirty="0" smtClean="0" lang="zh-CN">
                <a:solidFill>
                  <a:srgbClr val="FFFFFF"/>
                </a:solidFill>
                <a:latin typeface="OPPOSans-B"/>
                <a:ea typeface="OPPOSans-B"/>
              </a:rPr>
              <a:t>ANALYSIS</a:t>
            </a:r>
            <a:endParaRPr lang="zh-CN" altLang="en-US"/>
          </a:p>
        </p:txBody>
      </p:sp>
      <p:sp>
        <p:nvSpPr>
          <p:cNvPr id="304" name="Object 304"/>
          <p:cNvSpPr txBox="1"/>
          <p:nvPr/>
        </p:nvSpPr>
        <p:spPr>
          <a:xfrm>
            <a:off x="3937000" y="5320106"/>
            <a:ext cx="8887034" cy="1219200"/>
          </a:xfrm>
          <a:prstGeom prst="rect">
            <a:avLst/>
          </a:prstGeom>
        </p:spPr>
        <p:txBody>
          <a:bodyPr vert="horz" anchor="t" rtlCol="0" anchorCtr="0">
            <a:noAutofit/>
          </a:bodyPr>
          <a:lstStyle/>
          <a:p>
            <a:pPr algn="l">
              <a:lnSpc>
                <a:spcPct val="114166"/>
              </a:lnSpc>
            </a:pPr>
            <a:r>
              <a:rPr sz="7000" i="0" b="0" dirty="0" smtClean="0" lang="zh-CN">
                <a:solidFill>
                  <a:srgbClr val="FFEB00"/>
                </a:solidFill>
                <a:latin typeface="OPPOSans-B"/>
                <a:ea typeface="OPPOSans-B"/>
              </a:rPr>
              <a:t>01 / 市场分析</a:t>
            </a:r>
            <a:endParaRPr lang="zh-CN" altLang="en-US"/>
          </a:p>
        </p:txBody>
      </p:sp>
      <p:sp>
        <p:nvSpPr>
          <p:cNvPr id="305" name="Object 305"/>
          <p:cNvSpPr txBox="1"/>
          <p:nvPr/>
        </p:nvSpPr>
        <p:spPr>
          <a:xfrm>
            <a:off x="3898900" y="6723230"/>
            <a:ext cx="8445500" cy="609600"/>
          </a:xfrm>
          <a:prstGeom prst="rect">
            <a:avLst/>
          </a:prstGeom>
        </p:spPr>
        <p:txBody>
          <a:bodyPr vert="horz" anchor="t" rtlCol="0" anchorCtr="0">
            <a:noAutofit/>
          </a:bodyPr>
          <a:lstStyle/>
          <a:p>
            <a:pPr algn="l">
              <a:lnSpc>
                <a:spcPct val="114166"/>
              </a:lnSpc>
            </a:pPr>
            <a:r>
              <a:rPr sz="3500" i="0" b="0" dirty="0" smtClean="0" lang="zh-CN">
                <a:solidFill>
                  <a:srgbClr val="FFFFFF"/>
                </a:solidFill>
                <a:latin typeface="OPPOSans-R"/>
                <a:ea typeface="OPPOSans-R"/>
              </a:rPr>
              <a:t>竞品主要是各类购物网站</a:t>
            </a:r>
            <a:endParaRPr lang="zh-CN" altLang="en-US"/>
          </a:p>
        </p:txBody>
      </p:sp>
      <p:pic>
        <p:nvPicPr>
          <p:cNvPr id="306" name="image 306"/>
          <p:cNvPicPr>
            <a:picLocks noChangeAspect="1"/>
          </p:cNvPicPr>
          <p:nvPr/>
        </p:nvPicPr>
        <p:blipFill>
          <a:blip r:embed="rId306">
                </a:blip>
          <a:srcRect/>
          <a:stretch>
            <a:fillRect/>
          </a:stretch>
        </p:blipFill>
        <p:spPr>
          <a:xfrm rot="0" flipV="0" flipH="0">
            <a:off x="3987800" y="9474200"/>
            <a:ext cx="2692400" cy="482600"/>
          </a:xfrm>
          <a:prstGeom prst="rect">
            <a:avLst/>
          </a:prstGeom>
        </p:spPr>
      </p:pic>
      <p:pic>
        <p:nvPicPr>
          <p:cNvPr id="307" name="image 307"/>
          <p:cNvPicPr>
            <a:picLocks noChangeAspect="1"/>
          </p:cNvPicPr>
          <p:nvPr/>
        </p:nvPicPr>
        <p:blipFill>
          <a:blip r:embed="rId307">
                </a:blip>
          <a:srcRect/>
          <a:stretch>
            <a:fillRect/>
          </a:stretch>
        </p:blipFill>
        <p:spPr>
          <a:xfrm rot="0" flipV="0" flipH="0">
            <a:off x="3987800" y="10033000"/>
            <a:ext cx="5778500" cy="508000"/>
          </a:xfrm>
          <a:prstGeom prst="rect">
            <a:avLst/>
          </a:prstGeom>
        </p:spPr>
      </p:pic>
      <p:sp>
        <p:nvSpPr>
          <p:cNvPr id="308" name="Object 308"/>
          <p:cNvSpPr txBox="1"/>
          <p:nvPr/>
        </p:nvSpPr>
        <p:spPr>
          <a:xfrm>
            <a:off x="4038600" y="9347462"/>
            <a:ext cx="7493000" cy="1143000"/>
          </a:xfrm>
          <a:prstGeom prst="rect">
            <a:avLst/>
          </a:prstGeom>
        </p:spPr>
        <p:txBody>
          <a:bodyPr vert="horz" anchor="t" rtlCol="0" anchorCtr="0">
            <a:noAutofit/>
          </a:bodyPr>
          <a:lstStyle/>
          <a:p>
            <a:pPr algn="l">
              <a:lnSpc>
                <a:spcPct val="150000"/>
              </a:lnSpc>
            </a:pPr>
            <a:r>
              <a:rPr sz="2500" i="0" b="0" dirty="0" smtClean="0" lang="zh-CN">
                <a:solidFill>
                  <a:srgbClr val="000000"/>
                </a:solidFill>
                <a:latin typeface="OPPOSans-R"/>
                <a:ea typeface="OPPOSans-R"/>
              </a:rPr>
              <a:t>XIAOHONGSHU</a:t>
            </a:r>
            <a:endParaRPr lang="zh-CN" altLang="en-US" sz="2500"/>
          </a:p>
          <a:p>
            <a:pPr algn="l">
              <a:lnSpc>
                <a:spcPct val="150000"/>
              </a:lnSpc>
            </a:pPr>
            <a:r>
              <a:rPr sz="2500" i="0" b="0" dirty="0" smtClean="0" lang="zh-CN">
                <a:solidFill>
                  <a:srgbClr val="000000"/>
                </a:solidFill>
                <a:latin typeface="OPPOSans-R"/>
                <a:ea typeface="OPPOSans-R"/>
              </a:rPr>
              <a:t>ADVERTISING RESEARCH SUMMARY</a:t>
            </a:r>
            <a:endParaRPr lang="zh-CN" altLang="en-US"/>
          </a:p>
        </p:txBody>
      </p:sp>
      <p:sp>
        <p:nvSpPr>
          <p:cNvPr id="309" name="Object 309"/>
          <p:cNvSpPr txBox="1"/>
          <p:nvPr/>
        </p:nvSpPr>
        <p:spPr>
          <a:xfrm>
            <a:off x="15058279" y="2303630"/>
            <a:ext cx="9151840" cy="5029200"/>
          </a:xfrm>
          <a:prstGeom prst="rect">
            <a:avLst/>
          </a:prstGeom>
        </p:spPr>
        <p:txBody>
          <a:bodyPr vert="horz" anchor="t" rtlCol="0" anchorCtr="0">
            <a:noAutofit/>
          </a:bodyPr>
          <a:lstStyle/>
          <a:p>
            <a:pPr algn="l">
              <a:lnSpc>
                <a:spcPct val="91666"/>
              </a:lnSpc>
            </a:pPr>
            <a:r>
              <a:rPr sz="36000" i="0" b="0" dirty="0" smtClean="0" lang="zh-CN">
                <a:solidFill>
                  <a:srgbClr val="FFFFFF"/>
                </a:solidFill>
                <a:latin typeface="OPPOSans-B"/>
                <a:ea typeface="OPPOSans-B"/>
              </a:rPr>
              <a:t>01</a:t>
            </a:r>
            <a:endParaRPr lang="zh-CN" altLang="en-US"/>
          </a:p>
        </p:txBody>
      </p:sp>
      <p:pic>
        <p:nvPicPr>
          <p:cNvPr id="3010" name="image 3010"/>
          <p:cNvPicPr>
            <a:picLocks noChangeAspect="1"/>
          </p:cNvPicPr>
          <p:nvPr/>
        </p:nvPicPr>
        <p:blipFill>
          <a:blip r:embed="rId3010">
                </a:blip>
          <a:srcRect/>
          <a:stretch>
            <a:fillRect/>
          </a:stretch>
        </p:blipFill>
        <p:spPr>
          <a:xfrm rot="0" flipV="0" flipH="0">
            <a:off x="19608800" y="8737600"/>
            <a:ext cx="3441700" cy="35941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pic>
        <p:nvPicPr>
          <p:cNvPr id="401" name="image 401"/>
          <p:cNvPicPr>
            <a:picLocks noChangeAspect="1"/>
          </p:cNvPicPr>
          <p:nvPr/>
        </p:nvPicPr>
        <p:blipFill>
          <a:blip r:embed="rId401">
                </a:blip>
          <a:srcRect/>
          <a:stretch>
            <a:fillRect/>
          </a:stretch>
        </p:blipFill>
        <p:spPr>
          <a:xfrm rot="0" flipV="0" flipH="0">
            <a:off x="8128000" y="10033000"/>
            <a:ext cx="15735300" cy="2667000"/>
          </a:xfrm>
          <a:prstGeom prst="rect">
            <a:avLst/>
          </a:prstGeom>
        </p:spPr>
      </p:pic>
      <p:pic>
        <p:nvPicPr>
          <p:cNvPr id="402" name="image 402"/>
          <p:cNvPicPr>
            <a:picLocks noChangeAspect="1"/>
          </p:cNvPicPr>
          <p:nvPr/>
        </p:nvPicPr>
        <p:blipFill>
          <a:blip r:embed="rId402">
                </a:blip>
          <a:srcRect/>
          <a:stretch>
            <a:fillRect/>
          </a:stretch>
        </p:blipFill>
        <p:spPr>
          <a:xfrm rot="0" flipV="0" flipH="0">
            <a:off x="1600200" y="3505200"/>
            <a:ext cx="13309600" cy="4381500"/>
          </a:xfrm>
          <a:prstGeom prst="rect">
            <a:avLst/>
          </a:prstGeom>
        </p:spPr>
      </p:pic>
      <p:pic>
        <p:nvPicPr>
          <p:cNvPr id="403" name="image 403"/>
          <p:cNvPicPr>
            <a:picLocks noChangeAspect="1"/>
          </p:cNvPicPr>
          <p:nvPr/>
        </p:nvPicPr>
        <p:blipFill>
          <a:blip r:embed="rId403">
                </a:blip>
          <a:srcRect/>
          <a:stretch>
            <a:fillRect/>
          </a:stretch>
        </p:blipFill>
        <p:spPr>
          <a:xfrm rot="0" flipV="0" flipH="0">
            <a:off x="1600200" y="7785100"/>
            <a:ext cx="12585700" cy="4381500"/>
          </a:xfrm>
          <a:prstGeom prst="rect">
            <a:avLst/>
          </a:prstGeom>
        </p:spPr>
      </p:pic>
      <p:pic>
        <p:nvPicPr>
          <p:cNvPr id="404" name="image 404"/>
          <p:cNvPicPr>
            <a:picLocks noChangeAspect="1"/>
          </p:cNvPicPr>
          <p:nvPr/>
        </p:nvPicPr>
        <p:blipFill>
          <a:blip r:embed="rId404">
                </a:blip>
          <a:srcRect/>
          <a:stretch>
            <a:fillRect/>
          </a:stretch>
        </p:blipFill>
        <p:spPr>
          <a:xfrm rot="0" flipV="0" flipH="0">
            <a:off x="14122400" y="7785100"/>
            <a:ext cx="787400" cy="4381500"/>
          </a:xfrm>
          <a:prstGeom prst="rect">
            <a:avLst/>
          </a:prstGeom>
        </p:spPr>
      </p:pic>
      <p:pic>
        <p:nvPicPr>
          <p:cNvPr id="405" name="image 405"/>
          <p:cNvPicPr>
            <a:picLocks noChangeAspect="1"/>
          </p:cNvPicPr>
          <p:nvPr/>
        </p:nvPicPr>
        <p:blipFill>
          <a:blip r:embed="rId405">
                </a:blip>
          <a:srcRect/>
          <a:stretch>
            <a:fillRect/>
          </a:stretch>
        </p:blipFill>
        <p:spPr>
          <a:xfrm rot="0" flipV="0" flipH="0">
            <a:off x="1600200" y="1549400"/>
            <a:ext cx="21361400" cy="2032000"/>
          </a:xfrm>
          <a:prstGeom prst="rect">
            <a:avLst/>
          </a:prstGeom>
        </p:spPr>
      </p:pic>
      <p:pic>
        <p:nvPicPr>
          <p:cNvPr id="406" name="image 406"/>
          <p:cNvPicPr>
            <a:picLocks noChangeAspect="1"/>
          </p:cNvPicPr>
          <p:nvPr/>
        </p:nvPicPr>
        <p:blipFill>
          <a:blip r:embed="rId406">
                </a:blip>
          <a:srcRect/>
          <a:stretch>
            <a:fillRect/>
          </a:stretch>
        </p:blipFill>
        <p:spPr>
          <a:xfrm rot="0" flipV="0" flipH="0">
            <a:off x="14820900" y="3505200"/>
            <a:ext cx="8128000" cy="8661400"/>
          </a:xfrm>
          <a:prstGeom prst="rect">
            <a:avLst/>
          </a:prstGeom>
        </p:spPr>
      </p:pic>
      <p:pic>
        <p:nvPicPr>
          <p:cNvPr id="407" name="image 407"/>
          <p:cNvPicPr>
            <a:picLocks noChangeAspect="1"/>
          </p:cNvPicPr>
          <p:nvPr/>
        </p:nvPicPr>
        <p:blipFill>
          <a:blip r:embed="rId407">
                </a:blip>
          <a:srcRect/>
          <a:stretch>
            <a:fillRect/>
          </a:stretch>
        </p:blipFill>
        <p:spPr>
          <a:xfrm rot="0" flipV="0" flipH="0">
            <a:off x="15773400" y="9194800"/>
            <a:ext cx="1397000" cy="2070100"/>
          </a:xfrm>
          <a:prstGeom prst="rect">
            <a:avLst/>
          </a:prstGeom>
        </p:spPr>
      </p:pic>
      <p:pic>
        <p:nvPicPr>
          <p:cNvPr id="408" name="image 408"/>
          <p:cNvPicPr>
            <a:picLocks noChangeAspect="1"/>
          </p:cNvPicPr>
          <p:nvPr/>
        </p:nvPicPr>
        <p:blipFill>
          <a:blip r:embed="rId408">
                </a:blip>
          <a:srcRect/>
          <a:stretch>
            <a:fillRect/>
          </a:stretch>
        </p:blipFill>
        <p:spPr>
          <a:xfrm rot="0" flipV="0" flipH="0">
            <a:off x="17475200" y="9194800"/>
            <a:ext cx="1397000" cy="2070100"/>
          </a:xfrm>
          <a:prstGeom prst="rect">
            <a:avLst/>
          </a:prstGeom>
        </p:spPr>
      </p:pic>
      <p:sp>
        <p:nvSpPr>
          <p:cNvPr id="409" name="Object 409"/>
          <p:cNvSpPr txBox="1"/>
          <p:nvPr/>
        </p:nvSpPr>
        <p:spPr>
          <a:xfrm>
            <a:off x="2120900" y="1790700"/>
            <a:ext cx="20305657" cy="1396999"/>
          </a:xfrm>
          <a:prstGeom prst="rect">
            <a:avLst/>
          </a:prstGeom>
        </p:spPr>
        <p:txBody>
          <a:bodyPr vert="horz" anchor="t" rtlCol="0" anchorCtr="0">
            <a:noAutofit/>
          </a:bodyPr>
          <a:lstStyle/>
          <a:p>
            <a:pPr algn="l">
              <a:lnSpc>
                <a:spcPct val="114166"/>
              </a:lnSpc>
            </a:pPr>
            <a:r>
              <a:rPr sz="8000" i="0" b="0" dirty="0" smtClean="0" lang="zh-CN">
                <a:solidFill>
                  <a:srgbClr val="DCDDDD"/>
                </a:solidFill>
                <a:latin typeface="OPPOSans-B"/>
                <a:ea typeface="OPPOSans-B"/>
              </a:rPr>
              <a:t>ADVERTISING RESEARCH SUMMARY</a:t>
            </a:r>
            <a:endParaRPr lang="zh-CN" altLang="en-US"/>
          </a:p>
        </p:txBody>
      </p:sp>
      <p:sp>
        <p:nvSpPr>
          <p:cNvPr id="4010" name="Object 4010"/>
          <p:cNvSpPr txBox="1"/>
          <p:nvPr/>
        </p:nvSpPr>
        <p:spPr>
          <a:xfrm>
            <a:off x="2095500" y="3973614"/>
            <a:ext cx="5148407" cy="609600"/>
          </a:xfrm>
          <a:prstGeom prst="rect">
            <a:avLst/>
          </a:prstGeom>
        </p:spPr>
        <p:txBody>
          <a:bodyPr vert="horz" anchor="t" rtlCol="0" anchorCtr="0">
            <a:noAutofit/>
          </a:bodyPr>
          <a:lstStyle/>
          <a:p>
            <a:pPr algn="l">
              <a:lnSpc>
                <a:spcPct val="114166"/>
              </a:lnSpc>
            </a:pPr>
            <a:r>
              <a:rPr sz="3500" i="0" b="0" dirty="0" smtClean="0" lang="zh-CN">
                <a:solidFill>
                  <a:srgbClr val="000000"/>
                </a:solidFill>
                <a:latin typeface="OPPOSans-B"/>
                <a:ea typeface="OPPOSans-B"/>
              </a:rPr>
              <a:t>从用户角度</a:t>
            </a:r>
            <a:endParaRPr lang="zh-CN" altLang="en-US"/>
          </a:p>
        </p:txBody>
      </p:sp>
      <p:sp>
        <p:nvSpPr>
          <p:cNvPr id="4011" name="Object 4011"/>
          <p:cNvSpPr txBox="1"/>
          <p:nvPr/>
        </p:nvSpPr>
        <p:spPr>
          <a:xfrm>
            <a:off x="2082800" y="5017421"/>
            <a:ext cx="11061700" cy="1524000"/>
          </a:xfrm>
          <a:prstGeom prst="rect">
            <a:avLst/>
          </a:prstGeom>
        </p:spPr>
        <p:txBody>
          <a:bodyPr vert="horz" anchor="t" rtlCol="0" anchorCtr="0">
            <a:noAutofit/>
          </a:bodyPr>
          <a:lstStyle/>
          <a:p>
            <a:pPr algn="l">
              <a:lnSpc>
                <a:spcPct val="112457"/>
              </a:lnSpc>
            </a:pPr>
            <a:r>
              <a:rPr sz="3000" i="0" b="0" dirty="0" smtClean="0" lang="zh-CN">
                <a:solidFill>
                  <a:srgbClr val="000000"/>
                </a:solidFill>
                <a:latin typeface="OPPOSans-R"/>
                <a:ea typeface="OPPOSans-R"/>
              </a:rPr>
              <a:t>互联网信息呈现爆炸性增长趋势，用户需要花费较长时间找到优质精准内容，因此一个可靠的内容分享平台能大大减少用户时间成本，帮助他们简单快捷地获取优质内容。</a:t>
            </a:r>
            <a:endParaRPr lang="zh-CN" altLang="en-US"/>
          </a:p>
        </p:txBody>
      </p:sp>
      <p:sp>
        <p:nvSpPr>
          <p:cNvPr id="4012" name="Object 4012"/>
          <p:cNvSpPr txBox="1"/>
          <p:nvPr/>
        </p:nvSpPr>
        <p:spPr>
          <a:xfrm>
            <a:off x="2095500" y="8215414"/>
            <a:ext cx="5148402" cy="609600"/>
          </a:xfrm>
          <a:prstGeom prst="rect">
            <a:avLst/>
          </a:prstGeom>
        </p:spPr>
        <p:txBody>
          <a:bodyPr vert="horz" anchor="t" rtlCol="0" anchorCtr="0">
            <a:noAutofit/>
          </a:bodyPr>
          <a:lstStyle/>
          <a:p>
            <a:pPr algn="l">
              <a:lnSpc>
                <a:spcPct val="114166"/>
              </a:lnSpc>
            </a:pPr>
            <a:r>
              <a:rPr sz="3500" i="0" b="0" dirty="0" smtClean="0" lang="zh-CN">
                <a:solidFill>
                  <a:srgbClr val="000000"/>
                </a:solidFill>
                <a:latin typeface="OPPOSans-B"/>
                <a:ea typeface="OPPOSans-B"/>
              </a:rPr>
              <a:t>从平台角度</a:t>
            </a:r>
            <a:endParaRPr lang="zh-CN" altLang="en-US"/>
          </a:p>
        </p:txBody>
      </p:sp>
      <p:sp>
        <p:nvSpPr>
          <p:cNvPr id="4013" name="Object 4013"/>
          <p:cNvSpPr txBox="1"/>
          <p:nvPr/>
        </p:nvSpPr>
        <p:spPr>
          <a:xfrm>
            <a:off x="2082800" y="9144921"/>
            <a:ext cx="11061700" cy="1524000"/>
          </a:xfrm>
          <a:prstGeom prst="rect">
            <a:avLst/>
          </a:prstGeom>
        </p:spPr>
        <p:txBody>
          <a:bodyPr vert="horz" anchor="t" rtlCol="0" anchorCtr="0">
            <a:noAutofit/>
          </a:bodyPr>
          <a:lstStyle/>
          <a:p>
            <a:pPr algn="l">
              <a:lnSpc>
                <a:spcPct val="112457"/>
              </a:lnSpc>
            </a:pPr>
            <a:r>
              <a:rPr sz="3000" i="0" b="0" dirty="0" smtClean="0" lang="zh-CN">
                <a:solidFill>
                  <a:srgbClr val="000000"/>
                </a:solidFill>
                <a:latin typeface="OPPOSans-R"/>
                <a:ea typeface="OPPOSans-R"/>
              </a:rPr>
              <a:t>互联网信息呈现爆炸性增长趋势，用户需要花费较长时间找到优质精准内容，因此一个可靠的内容分享平台能大大减少用户时间成本，帮助他们简单快捷地获取优质内容。</a:t>
            </a:r>
            <a:endParaRPr lang="zh-CN" altLang="en-US"/>
          </a:p>
        </p:txBody>
      </p:sp>
      <p:sp>
        <p:nvSpPr>
          <p:cNvPr id="4014" name="Object 4014"/>
          <p:cNvSpPr txBox="1"/>
          <p:nvPr/>
        </p:nvSpPr>
        <p:spPr>
          <a:xfrm>
            <a:off x="15557500" y="3817313"/>
            <a:ext cx="6511098" cy="1219200"/>
          </a:xfrm>
          <a:prstGeom prst="rect">
            <a:avLst/>
          </a:prstGeom>
        </p:spPr>
        <p:txBody>
          <a:bodyPr vert="horz" anchor="t" rtlCol="0" anchorCtr="0">
            <a:noAutofit/>
          </a:bodyPr>
          <a:lstStyle/>
          <a:p>
            <a:pPr algn="l">
              <a:lnSpc>
                <a:spcPct val="114166"/>
              </a:lnSpc>
            </a:pPr>
            <a:r>
              <a:rPr sz="7000" i="0" b="0" dirty="0" smtClean="0" lang="zh-CN">
                <a:solidFill>
                  <a:srgbClr val="FFFFFF"/>
                </a:solidFill>
                <a:latin typeface="OPPOSans-B"/>
                <a:ea typeface="OPPOSans-B"/>
              </a:rPr>
              <a:t>研究背景</a:t>
            </a:r>
            <a:endParaRPr lang="zh-CN" altLang="en-US"/>
          </a:p>
        </p:txBody>
      </p:sp>
      <p:sp>
        <p:nvSpPr>
          <p:cNvPr id="4015" name="Object 4015"/>
          <p:cNvSpPr txBox="1"/>
          <p:nvPr/>
        </p:nvSpPr>
        <p:spPr>
          <a:xfrm>
            <a:off x="15595600" y="5626127"/>
            <a:ext cx="6472999" cy="1270000"/>
          </a:xfrm>
          <a:prstGeom prst="rect">
            <a:avLst/>
          </a:prstGeom>
        </p:spPr>
        <p:txBody>
          <a:bodyPr vert="horz" anchor="t" rtlCol="0" anchorCtr="0">
            <a:noAutofit/>
          </a:bodyPr>
          <a:lstStyle/>
          <a:p>
            <a:pPr algn="l">
              <a:lnSpc>
                <a:spcPct val="83333"/>
              </a:lnSpc>
            </a:pPr>
            <a:r>
              <a:rPr sz="5000" i="0" b="0" dirty="0" smtClean="0" lang="zh-CN">
                <a:solidFill>
                  <a:srgbClr val="FFFFFF"/>
                </a:solidFill>
                <a:latin typeface="OPPOSans-B"/>
                <a:ea typeface="OPPOSans-B"/>
              </a:rPr>
              <a:t>RESEARCH</a:t>
            </a:r>
            <a:endParaRPr lang="zh-CN" altLang="en-US" sz="5000"/>
          </a:p>
          <a:p>
            <a:pPr algn="l">
              <a:lnSpc>
                <a:spcPct val="83333"/>
              </a:lnSpc>
            </a:pPr>
            <a:r>
              <a:rPr sz="5000" i="0" b="0" dirty="0" smtClean="0" lang="zh-CN">
                <a:solidFill>
                  <a:srgbClr val="FFFFFF"/>
                </a:solidFill>
                <a:latin typeface="OPPOSans-B"/>
                <a:ea typeface="OPPOSans-B"/>
              </a:rPr>
              <a:t>BACKGROUND</a:t>
            </a:r>
            <a:endParaRPr lang="zh-CN" altLang="en-US"/>
          </a:p>
        </p:txBody>
      </p:sp>
      <p:pic>
        <p:nvPicPr>
          <p:cNvPr id="4016" name="image 4016"/>
          <p:cNvPicPr>
            <a:picLocks noChangeAspect="1"/>
          </p:cNvPicPr>
          <p:nvPr/>
        </p:nvPicPr>
        <p:blipFill>
          <a:blip r:embed="rId4016">
                </a:blip>
          <a:srcRect/>
          <a:stretch>
            <a:fillRect/>
          </a:stretch>
        </p:blipFill>
        <p:spPr>
          <a:xfrm rot="0" flipV="0" flipH="0">
            <a:off x="14414500" y="8077200"/>
            <a:ext cx="177800" cy="3835400"/>
          </a:xfrm>
          <a:prstGeom prst="rect">
            <a:avLst/>
          </a:prstGeom>
        </p:spPr>
      </p:pic>
      <p:pic>
        <p:nvPicPr>
          <p:cNvPr id="4017" name="image 4017"/>
          <p:cNvPicPr>
            <a:picLocks noChangeAspect="1"/>
          </p:cNvPicPr>
          <p:nvPr/>
        </p:nvPicPr>
        <p:blipFill>
          <a:blip r:embed="rId4017">
                </a:blip>
          <a:srcRect/>
          <a:stretch>
            <a:fillRect/>
          </a:stretch>
        </p:blipFill>
        <p:spPr>
          <a:xfrm rot="0" flipV="0" flipH="0">
            <a:off x="2222500" y="1028700"/>
            <a:ext cx="7962900" cy="3429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pic>
        <p:nvPicPr>
          <p:cNvPr id="501" name="image 501"/>
          <p:cNvPicPr>
            <a:picLocks noChangeAspect="1"/>
          </p:cNvPicPr>
          <p:nvPr/>
        </p:nvPicPr>
        <p:blipFill>
          <a:blip r:embed="rId501">
                </a:blip>
          <a:srcRect/>
          <a:stretch>
            <a:fillRect/>
          </a:stretch>
        </p:blipFill>
        <p:spPr>
          <a:xfrm rot="0" flipV="0" flipH="0">
            <a:off x="10782300" y="3594100"/>
            <a:ext cx="4965700" cy="1752600"/>
          </a:xfrm>
          <a:prstGeom prst="rect">
            <a:avLst/>
          </a:prstGeom>
        </p:spPr>
      </p:pic>
      <p:pic>
        <p:nvPicPr>
          <p:cNvPr id="502" name="image 502"/>
          <p:cNvPicPr>
            <a:picLocks noChangeAspect="1"/>
          </p:cNvPicPr>
          <p:nvPr/>
        </p:nvPicPr>
        <p:blipFill>
          <a:blip r:embed="rId502">
                </a:blip>
          <a:srcRect/>
          <a:stretch>
            <a:fillRect/>
          </a:stretch>
        </p:blipFill>
        <p:spPr>
          <a:xfrm rot="0" flipV="0" flipH="0">
            <a:off x="10782300" y="5270500"/>
            <a:ext cx="12433300" cy="3937000"/>
          </a:xfrm>
          <a:prstGeom prst="rect">
            <a:avLst/>
          </a:prstGeom>
        </p:spPr>
      </p:pic>
      <p:pic>
        <p:nvPicPr>
          <p:cNvPr id="503" name="image 503"/>
          <p:cNvPicPr>
            <a:picLocks noChangeAspect="1"/>
          </p:cNvPicPr>
          <p:nvPr/>
        </p:nvPicPr>
        <p:blipFill>
          <a:blip r:embed="rId503">
                </a:blip>
          <a:srcRect/>
          <a:stretch>
            <a:fillRect/>
          </a:stretch>
        </p:blipFill>
        <p:spPr>
          <a:xfrm rot="0" flipV="0" flipH="0">
            <a:off x="10782300" y="9118600"/>
            <a:ext cx="12433300" cy="2260600"/>
          </a:xfrm>
          <a:prstGeom prst="rect">
            <a:avLst/>
          </a:prstGeom>
        </p:spPr>
      </p:pic>
      <p:sp>
        <p:nvSpPr>
          <p:cNvPr id="504" name="Object 504"/>
          <p:cNvSpPr txBox="1"/>
          <p:nvPr/>
        </p:nvSpPr>
        <p:spPr>
          <a:xfrm>
            <a:off x="11188700" y="3695700"/>
            <a:ext cx="5627610" cy="1396999"/>
          </a:xfrm>
          <a:prstGeom prst="rect">
            <a:avLst/>
          </a:prstGeom>
        </p:spPr>
        <p:txBody>
          <a:bodyPr vert="horz" anchor="t" rtlCol="0" anchorCtr="0">
            <a:noAutofit/>
          </a:bodyPr>
          <a:lstStyle/>
          <a:p>
            <a:pPr algn="l">
              <a:lnSpc>
                <a:spcPct val="114166"/>
              </a:lnSpc>
            </a:pPr>
            <a:r>
              <a:rPr sz="8000" i="0" b="0" dirty="0" smtClean="0" lang="zh-CN">
                <a:solidFill>
                  <a:srgbClr val="000000"/>
                </a:solidFill>
                <a:latin typeface="OPPOSans-B"/>
                <a:ea typeface="OPPOSans-B"/>
              </a:rPr>
              <a:t>市场背景</a:t>
            </a:r>
            <a:endParaRPr lang="zh-CN" altLang="en-US"/>
          </a:p>
        </p:txBody>
      </p:sp>
      <p:sp>
        <p:nvSpPr>
          <p:cNvPr id="505" name="Object 505"/>
          <p:cNvSpPr txBox="1"/>
          <p:nvPr/>
        </p:nvSpPr>
        <p:spPr>
          <a:xfrm>
            <a:off x="16192500" y="3875980"/>
            <a:ext cx="7175500" cy="1016000"/>
          </a:xfrm>
          <a:prstGeom prst="rect">
            <a:avLst/>
          </a:prstGeom>
        </p:spPr>
        <p:txBody>
          <a:bodyPr vert="horz" anchor="t" rtlCol="0" anchorCtr="0">
            <a:noAutofit/>
          </a:bodyPr>
          <a:lstStyle/>
          <a:p>
            <a:pPr algn="l">
              <a:lnSpc>
                <a:spcPct val="83333"/>
              </a:lnSpc>
            </a:pPr>
            <a:r>
              <a:rPr sz="4000" i="0" b="0" dirty="0" smtClean="0" lang="zh-CN">
                <a:solidFill>
                  <a:srgbClr val="000000"/>
                </a:solidFill>
                <a:latin typeface="OPPOSans-B"/>
                <a:ea typeface="OPPOSans-B"/>
              </a:rPr>
              <a:t>MARKET</a:t>
            </a:r>
            <a:endParaRPr lang="zh-CN" altLang="en-US" sz="4000"/>
          </a:p>
          <a:p>
            <a:pPr algn="l">
              <a:lnSpc>
                <a:spcPct val="83333"/>
              </a:lnSpc>
            </a:pPr>
            <a:r>
              <a:rPr sz="4000" i="0" b="0" dirty="0" smtClean="0" lang="zh-CN">
                <a:solidFill>
                  <a:srgbClr val="000000"/>
                </a:solidFill>
                <a:latin typeface="OPPOSans-B"/>
                <a:ea typeface="OPPOSans-B"/>
              </a:rPr>
              <a:t>BACKGROUND</a:t>
            </a:r>
            <a:endParaRPr lang="zh-CN" altLang="en-US"/>
          </a:p>
        </p:txBody>
      </p:sp>
      <p:sp>
        <p:nvSpPr>
          <p:cNvPr id="506" name="Object 506"/>
          <p:cNvSpPr txBox="1"/>
          <p:nvPr/>
        </p:nvSpPr>
        <p:spPr>
          <a:xfrm>
            <a:off x="11188700" y="5854885"/>
            <a:ext cx="11734800" cy="1524000"/>
          </a:xfrm>
          <a:prstGeom prst="rect">
            <a:avLst/>
          </a:prstGeom>
        </p:spPr>
        <p:txBody>
          <a:bodyPr vert="horz" anchor="t" rtlCol="0" anchorCtr="0">
            <a:noAutofit/>
          </a:bodyPr>
          <a:lstStyle/>
          <a:p>
            <a:pPr algn="l">
              <a:lnSpc>
                <a:spcPct val="112771"/>
              </a:lnSpc>
            </a:pPr>
            <a:r>
              <a:rPr sz="3000" i="0" b="0" dirty="0" smtClean="0" lang="zh-CN">
                <a:solidFill>
                  <a:srgbClr val="000000"/>
                </a:solidFill>
                <a:latin typeface="OPPOSans-R"/>
                <a:ea typeface="OPPOSans-R"/>
              </a:rPr>
              <a:t>截至2019年1月，小红书用户数已超过2亿，其中70%用户是90后。小红书社区记录了这个时代年轻人的正能量和美好生活，通过AI对海量信息和人进行精准、高效匹配。</a:t>
            </a:r>
            <a:endParaRPr lang="zh-CN" altLang="en-US"/>
          </a:p>
        </p:txBody>
      </p:sp>
      <p:sp>
        <p:nvSpPr>
          <p:cNvPr id="507" name="Object 507"/>
          <p:cNvSpPr txBox="1"/>
          <p:nvPr/>
        </p:nvSpPr>
        <p:spPr>
          <a:xfrm>
            <a:off x="11188700" y="9715500"/>
            <a:ext cx="5962650" cy="762000"/>
          </a:xfrm>
          <a:prstGeom prst="rect">
            <a:avLst/>
          </a:prstGeom>
        </p:spPr>
        <p:txBody>
          <a:bodyPr vert="horz" anchor="t" rtlCol="0" anchorCtr="0">
            <a:noAutofit/>
          </a:bodyPr>
          <a:lstStyle/>
          <a:p>
            <a:pPr algn="l">
              <a:lnSpc>
                <a:spcPct val="100000"/>
              </a:lnSpc>
            </a:pPr>
            <a:r>
              <a:rPr sz="2500" i="0" b="0" dirty="0" smtClean="0" lang="zh-CN">
                <a:solidFill>
                  <a:srgbClr val="000000"/>
                </a:solidFill>
                <a:latin typeface="OPPOSans-R"/>
                <a:ea typeface="OPPOSans-R"/>
              </a:rPr>
              <a:t>GAODING ADVERTISING</a:t>
            </a:r>
            <a:endParaRPr lang="zh-CN" altLang="en-US" sz="2500"/>
          </a:p>
          <a:p>
            <a:pPr algn="l">
              <a:lnSpc>
                <a:spcPct val="100000"/>
              </a:lnSpc>
            </a:pPr>
            <a:r>
              <a:rPr sz="2500" i="0" b="0" dirty="0" smtClean="0" lang="zh-CN">
                <a:solidFill>
                  <a:srgbClr val="000000"/>
                </a:solidFill>
                <a:latin typeface="OPPOSans-R"/>
                <a:ea typeface="OPPOSans-R"/>
              </a:rPr>
              <a:t>RESEARCH SUMMARY</a:t>
            </a:r>
            <a:endParaRPr lang="zh-CN" altLang="en-US"/>
          </a:p>
        </p:txBody>
      </p:sp>
      <p:pic>
        <p:nvPicPr>
          <p:cNvPr id="508" name="image 508"/>
          <p:cNvPicPr>
            <a:picLocks noChangeAspect="1"/>
          </p:cNvPicPr>
          <p:nvPr/>
        </p:nvPicPr>
        <p:blipFill>
          <a:blip r:embed="rId508">
                </a:blip>
          <a:srcRect/>
          <a:stretch>
            <a:fillRect/>
          </a:stretch>
        </p:blipFill>
        <p:spPr>
          <a:xfrm rot="0" flipV="0" flipH="0">
            <a:off x="0" y="0"/>
            <a:ext cx="9588500" cy="13716000"/>
          </a:xfrm>
          <a:prstGeom prst="rect">
            <a:avLst/>
          </a:prstGeom>
        </p:spPr>
      </p:pic>
      <p:pic>
        <p:nvPicPr>
          <p:cNvPr id="509" name="image 509"/>
          <p:cNvPicPr>
            <a:picLocks noChangeAspect="1"/>
          </p:cNvPicPr>
          <p:nvPr/>
        </p:nvPicPr>
        <p:blipFill>
          <a:blip r:embed="rId509">
                </a:blip>
          <a:srcRect/>
          <a:stretch>
            <a:fillRect/>
          </a:stretch>
        </p:blipFill>
        <p:spPr>
          <a:xfrm rot="0" flipV="0" flipH="0">
            <a:off x="19558000" y="1231900"/>
            <a:ext cx="1625600" cy="2400300"/>
          </a:xfrm>
          <a:prstGeom prst="rect">
            <a:avLst/>
          </a:prstGeom>
        </p:spPr>
      </p:pic>
      <p:pic>
        <p:nvPicPr>
          <p:cNvPr id="5010" name="image 5010"/>
          <p:cNvPicPr>
            <a:picLocks noChangeAspect="1"/>
          </p:cNvPicPr>
          <p:nvPr/>
        </p:nvPicPr>
        <p:blipFill>
          <a:blip r:embed="rId5010">
                </a:blip>
          <a:srcRect/>
          <a:stretch>
            <a:fillRect/>
          </a:stretch>
        </p:blipFill>
        <p:spPr>
          <a:xfrm rot="0" flipV="0" flipH="0">
            <a:off x="21564600" y="1231900"/>
            <a:ext cx="1612900" cy="2400300"/>
          </a:xfrm>
          <a:prstGeom prst="rect">
            <a:avLst/>
          </a:prstGeom>
        </p:spPr>
      </p:pic>
      <p:pic>
        <p:nvPicPr>
          <p:cNvPr id="5011" name="image 5011"/>
          <p:cNvPicPr>
            <a:picLocks noChangeAspect="1"/>
          </p:cNvPicPr>
          <p:nvPr/>
        </p:nvPicPr>
        <p:blipFill>
          <a:blip r:embed="rId5011">
                </a:blip>
          <a:srcRect/>
          <a:stretch>
            <a:fillRect/>
          </a:stretch>
        </p:blipFill>
        <p:spPr>
          <a:xfrm rot="0" flipV="0" flipH="0">
            <a:off x="20980400" y="9372600"/>
            <a:ext cx="1879600" cy="1676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pic>
        <p:nvPicPr>
          <p:cNvPr id="601" name="image 601"/>
          <p:cNvPicPr>
            <a:picLocks noChangeAspect="1"/>
          </p:cNvPicPr>
          <p:nvPr/>
        </p:nvPicPr>
        <p:blipFill>
          <a:blip r:embed="rId601">
                </a:blip>
          <a:srcRect/>
          <a:stretch>
            <a:fillRect/>
          </a:stretch>
        </p:blipFill>
        <p:spPr>
          <a:xfrm rot="0" flipV="0" flipH="0">
            <a:off x="1841500" y="6070600"/>
            <a:ext cx="11226800" cy="3441700"/>
          </a:xfrm>
          <a:prstGeom prst="rect">
            <a:avLst/>
          </a:prstGeom>
        </p:spPr>
      </p:pic>
      <p:pic>
        <p:nvPicPr>
          <p:cNvPr id="602" name="image 602"/>
          <p:cNvPicPr>
            <a:picLocks noChangeAspect="1"/>
          </p:cNvPicPr>
          <p:nvPr/>
        </p:nvPicPr>
        <p:blipFill>
          <a:blip r:embed="rId602">
                </a:blip>
          <a:srcRect/>
          <a:stretch>
            <a:fillRect/>
          </a:stretch>
        </p:blipFill>
        <p:spPr>
          <a:xfrm rot="0" flipV="0" flipH="0">
            <a:off x="10782300" y="5054600"/>
            <a:ext cx="9588500" cy="1968500"/>
          </a:xfrm>
          <a:prstGeom prst="rect">
            <a:avLst/>
          </a:prstGeom>
        </p:spPr>
      </p:pic>
      <p:pic>
        <p:nvPicPr>
          <p:cNvPr id="603" name="image 603"/>
          <p:cNvPicPr>
            <a:picLocks noChangeAspect="1"/>
          </p:cNvPicPr>
          <p:nvPr/>
        </p:nvPicPr>
        <p:blipFill>
          <a:blip r:embed="rId603">
                </a:blip>
          <a:srcRect/>
          <a:stretch>
            <a:fillRect/>
          </a:stretch>
        </p:blipFill>
        <p:spPr>
          <a:xfrm rot="0" flipV="0" flipH="0">
            <a:off x="10782300" y="4254500"/>
            <a:ext cx="7188200" cy="901700"/>
          </a:xfrm>
          <a:prstGeom prst="rect">
            <a:avLst/>
          </a:prstGeom>
        </p:spPr>
      </p:pic>
      <p:pic>
        <p:nvPicPr>
          <p:cNvPr id="604" name="image 604"/>
          <p:cNvPicPr>
            <a:picLocks noChangeAspect="1"/>
          </p:cNvPicPr>
          <p:nvPr/>
        </p:nvPicPr>
        <p:blipFill>
          <a:blip r:embed="rId604">
                </a:blip>
          <a:srcRect/>
          <a:stretch>
            <a:fillRect/>
          </a:stretch>
        </p:blipFill>
        <p:spPr>
          <a:xfrm rot="0" flipV="0" flipH="0">
            <a:off x="19481800" y="4254500"/>
            <a:ext cx="876300" cy="901700"/>
          </a:xfrm>
          <a:prstGeom prst="rect">
            <a:avLst/>
          </a:prstGeom>
        </p:spPr>
      </p:pic>
      <p:pic>
        <p:nvPicPr>
          <p:cNvPr id="605" name="image 605"/>
          <p:cNvPicPr>
            <a:picLocks noChangeAspect="1"/>
          </p:cNvPicPr>
          <p:nvPr/>
        </p:nvPicPr>
        <p:blipFill>
          <a:blip r:embed="rId605">
                </a:blip>
          <a:srcRect/>
          <a:stretch>
            <a:fillRect/>
          </a:stretch>
        </p:blipFill>
        <p:spPr>
          <a:xfrm rot="0" flipV="0" flipH="0">
            <a:off x="18681700" y="4254500"/>
            <a:ext cx="876300" cy="901700"/>
          </a:xfrm>
          <a:prstGeom prst="rect">
            <a:avLst/>
          </a:prstGeom>
        </p:spPr>
      </p:pic>
      <p:pic>
        <p:nvPicPr>
          <p:cNvPr id="606" name="image 606"/>
          <p:cNvPicPr>
            <a:picLocks noChangeAspect="1"/>
          </p:cNvPicPr>
          <p:nvPr/>
        </p:nvPicPr>
        <p:blipFill>
          <a:blip r:embed="rId606">
                </a:blip>
          <a:srcRect/>
          <a:stretch>
            <a:fillRect/>
          </a:stretch>
        </p:blipFill>
        <p:spPr>
          <a:xfrm rot="0" flipV="0" flipH="0">
            <a:off x="17868900" y="4254500"/>
            <a:ext cx="901700" cy="901700"/>
          </a:xfrm>
          <a:prstGeom prst="rect">
            <a:avLst/>
          </a:prstGeom>
        </p:spPr>
      </p:pic>
      <p:pic>
        <p:nvPicPr>
          <p:cNvPr id="607" name="image 607"/>
          <p:cNvPicPr>
            <a:picLocks noChangeAspect="1"/>
          </p:cNvPicPr>
          <p:nvPr/>
        </p:nvPicPr>
        <p:blipFill>
          <a:blip r:embed="rId607">
                </a:blip>
          <a:srcRect/>
          <a:stretch>
            <a:fillRect/>
          </a:stretch>
        </p:blipFill>
        <p:spPr>
          <a:xfrm rot="0" flipV="0" flipH="0">
            <a:off x="18148300" y="4648200"/>
            <a:ext cx="330200" cy="114300"/>
          </a:xfrm>
          <a:prstGeom prst="rect">
            <a:avLst/>
          </a:prstGeom>
        </p:spPr>
      </p:pic>
      <p:pic>
        <p:nvPicPr>
          <p:cNvPr id="608" name="image 608"/>
          <p:cNvPicPr>
            <a:picLocks noChangeAspect="1"/>
          </p:cNvPicPr>
          <p:nvPr/>
        </p:nvPicPr>
        <p:blipFill>
          <a:blip r:embed="rId608">
                </a:blip>
          <a:srcRect/>
          <a:stretch>
            <a:fillRect/>
          </a:stretch>
        </p:blipFill>
        <p:spPr>
          <a:xfrm rot="0" flipV="0" flipH="0">
            <a:off x="19773900" y="4559300"/>
            <a:ext cx="292100" cy="292100"/>
          </a:xfrm>
          <a:prstGeom prst="rect">
            <a:avLst/>
          </a:prstGeom>
        </p:spPr>
      </p:pic>
      <p:pic>
        <p:nvPicPr>
          <p:cNvPr id="609" name="image 609"/>
          <p:cNvPicPr>
            <a:picLocks noChangeAspect="1"/>
          </p:cNvPicPr>
          <p:nvPr/>
        </p:nvPicPr>
        <p:blipFill>
          <a:blip r:embed="rId609">
                </a:blip>
          <a:srcRect/>
          <a:stretch>
            <a:fillRect/>
          </a:stretch>
        </p:blipFill>
        <p:spPr>
          <a:xfrm rot="0" flipV="0" flipH="0">
            <a:off x="18973800" y="4572000"/>
            <a:ext cx="292100" cy="266700"/>
          </a:xfrm>
          <a:prstGeom prst="rect">
            <a:avLst/>
          </a:prstGeom>
        </p:spPr>
      </p:pic>
      <p:pic>
        <p:nvPicPr>
          <p:cNvPr id="6010" name="image 6010"/>
          <p:cNvPicPr>
            <a:picLocks noChangeAspect="1"/>
          </p:cNvPicPr>
          <p:nvPr/>
        </p:nvPicPr>
        <p:blipFill>
          <a:blip r:embed="rId6010">
                </a:blip>
          <a:srcRect/>
          <a:stretch>
            <a:fillRect/>
          </a:stretch>
        </p:blipFill>
        <p:spPr>
          <a:xfrm rot="0" flipV="0" flipH="0">
            <a:off x="10782300" y="10490200"/>
            <a:ext cx="9588500" cy="1981200"/>
          </a:xfrm>
          <a:prstGeom prst="rect">
            <a:avLst/>
          </a:prstGeom>
        </p:spPr>
      </p:pic>
      <p:pic>
        <p:nvPicPr>
          <p:cNvPr id="6011" name="image 6011"/>
          <p:cNvPicPr>
            <a:picLocks noChangeAspect="1"/>
          </p:cNvPicPr>
          <p:nvPr/>
        </p:nvPicPr>
        <p:blipFill>
          <a:blip r:embed="rId6011">
                </a:blip>
          <a:srcRect/>
          <a:stretch>
            <a:fillRect/>
          </a:stretch>
        </p:blipFill>
        <p:spPr>
          <a:xfrm rot="0" flipV="0" flipH="0">
            <a:off x="10782300" y="9690100"/>
            <a:ext cx="7188200" cy="889000"/>
          </a:xfrm>
          <a:prstGeom prst="rect">
            <a:avLst/>
          </a:prstGeom>
        </p:spPr>
      </p:pic>
      <p:pic>
        <p:nvPicPr>
          <p:cNvPr id="6012" name="image 6012"/>
          <p:cNvPicPr>
            <a:picLocks noChangeAspect="1"/>
          </p:cNvPicPr>
          <p:nvPr/>
        </p:nvPicPr>
        <p:blipFill>
          <a:blip r:embed="rId6012">
                </a:blip>
          <a:srcRect/>
          <a:stretch>
            <a:fillRect/>
          </a:stretch>
        </p:blipFill>
        <p:spPr>
          <a:xfrm rot="0" flipV="0" flipH="0">
            <a:off x="19481800" y="9690100"/>
            <a:ext cx="876300" cy="889000"/>
          </a:xfrm>
          <a:prstGeom prst="rect">
            <a:avLst/>
          </a:prstGeom>
        </p:spPr>
      </p:pic>
      <p:pic>
        <p:nvPicPr>
          <p:cNvPr id="6013" name="image 6013"/>
          <p:cNvPicPr>
            <a:picLocks noChangeAspect="1"/>
          </p:cNvPicPr>
          <p:nvPr/>
        </p:nvPicPr>
        <p:blipFill>
          <a:blip r:embed="rId6013">
                </a:blip>
          <a:srcRect/>
          <a:stretch>
            <a:fillRect/>
          </a:stretch>
        </p:blipFill>
        <p:spPr>
          <a:xfrm rot="0" flipV="0" flipH="0">
            <a:off x="18681700" y="9690100"/>
            <a:ext cx="876300" cy="889000"/>
          </a:xfrm>
          <a:prstGeom prst="rect">
            <a:avLst/>
          </a:prstGeom>
        </p:spPr>
      </p:pic>
      <p:pic>
        <p:nvPicPr>
          <p:cNvPr id="6014" name="image 6014"/>
          <p:cNvPicPr>
            <a:picLocks noChangeAspect="1"/>
          </p:cNvPicPr>
          <p:nvPr/>
        </p:nvPicPr>
        <p:blipFill>
          <a:blip r:embed="rId6014">
                </a:blip>
          <a:srcRect/>
          <a:stretch>
            <a:fillRect/>
          </a:stretch>
        </p:blipFill>
        <p:spPr>
          <a:xfrm rot="0" flipV="0" flipH="0">
            <a:off x="17868900" y="9690100"/>
            <a:ext cx="901700" cy="889000"/>
          </a:xfrm>
          <a:prstGeom prst="rect">
            <a:avLst/>
          </a:prstGeom>
        </p:spPr>
      </p:pic>
      <p:pic>
        <p:nvPicPr>
          <p:cNvPr id="6015" name="image 6015"/>
          <p:cNvPicPr>
            <a:picLocks noChangeAspect="1"/>
          </p:cNvPicPr>
          <p:nvPr/>
        </p:nvPicPr>
        <p:blipFill>
          <a:blip r:embed="rId6015">
                </a:blip>
          <a:srcRect/>
          <a:stretch>
            <a:fillRect/>
          </a:stretch>
        </p:blipFill>
        <p:spPr>
          <a:xfrm rot="0" flipV="0" flipH="0">
            <a:off x="18148300" y="10096500"/>
            <a:ext cx="330200" cy="101600"/>
          </a:xfrm>
          <a:prstGeom prst="rect">
            <a:avLst/>
          </a:prstGeom>
        </p:spPr>
      </p:pic>
      <p:pic>
        <p:nvPicPr>
          <p:cNvPr id="6016" name="image 6016"/>
          <p:cNvPicPr>
            <a:picLocks noChangeAspect="1"/>
          </p:cNvPicPr>
          <p:nvPr/>
        </p:nvPicPr>
        <p:blipFill>
          <a:blip r:embed="rId6016">
                </a:blip>
          <a:srcRect/>
          <a:stretch>
            <a:fillRect/>
          </a:stretch>
        </p:blipFill>
        <p:spPr>
          <a:xfrm rot="0" flipV="0" flipH="0">
            <a:off x="19773900" y="9994900"/>
            <a:ext cx="292100" cy="292100"/>
          </a:xfrm>
          <a:prstGeom prst="rect">
            <a:avLst/>
          </a:prstGeom>
        </p:spPr>
      </p:pic>
      <p:pic>
        <p:nvPicPr>
          <p:cNvPr id="6017" name="image 6017"/>
          <p:cNvPicPr>
            <a:picLocks noChangeAspect="1"/>
          </p:cNvPicPr>
          <p:nvPr/>
        </p:nvPicPr>
        <p:blipFill>
          <a:blip r:embed="rId6017">
                </a:blip>
          <a:srcRect/>
          <a:stretch>
            <a:fillRect/>
          </a:stretch>
        </p:blipFill>
        <p:spPr>
          <a:xfrm rot="0" flipV="0" flipH="0">
            <a:off x="18973800" y="9994900"/>
            <a:ext cx="292100" cy="279400"/>
          </a:xfrm>
          <a:prstGeom prst="rect">
            <a:avLst/>
          </a:prstGeom>
        </p:spPr>
      </p:pic>
      <p:pic>
        <p:nvPicPr>
          <p:cNvPr id="6018" name="image 6018"/>
          <p:cNvPicPr>
            <a:picLocks noChangeAspect="1"/>
          </p:cNvPicPr>
          <p:nvPr/>
        </p:nvPicPr>
        <p:blipFill>
          <a:blip r:embed="rId6018">
                </a:blip>
          <a:srcRect/>
          <a:stretch>
            <a:fillRect/>
          </a:stretch>
        </p:blipFill>
        <p:spPr>
          <a:xfrm rot="0" flipV="0" flipH="0">
            <a:off x="13131800" y="7937500"/>
            <a:ext cx="9588500" cy="1651000"/>
          </a:xfrm>
          <a:prstGeom prst="rect">
            <a:avLst/>
          </a:prstGeom>
        </p:spPr>
      </p:pic>
      <p:pic>
        <p:nvPicPr>
          <p:cNvPr id="6019" name="image 6019"/>
          <p:cNvPicPr>
            <a:picLocks noChangeAspect="1"/>
          </p:cNvPicPr>
          <p:nvPr/>
        </p:nvPicPr>
        <p:blipFill>
          <a:blip r:embed="rId6019">
                </a:blip>
          <a:srcRect/>
          <a:stretch>
            <a:fillRect/>
          </a:stretch>
        </p:blipFill>
        <p:spPr>
          <a:xfrm rot="0" flipV="0" flipH="0">
            <a:off x="13131800" y="7137400"/>
            <a:ext cx="7188200" cy="901700"/>
          </a:xfrm>
          <a:prstGeom prst="rect">
            <a:avLst/>
          </a:prstGeom>
        </p:spPr>
      </p:pic>
      <p:pic>
        <p:nvPicPr>
          <p:cNvPr id="6020" name="image 6020"/>
          <p:cNvPicPr>
            <a:picLocks noChangeAspect="1"/>
          </p:cNvPicPr>
          <p:nvPr/>
        </p:nvPicPr>
        <p:blipFill>
          <a:blip r:embed="rId6020">
                </a:blip>
          <a:srcRect/>
          <a:stretch>
            <a:fillRect/>
          </a:stretch>
        </p:blipFill>
        <p:spPr>
          <a:xfrm rot="0" flipV="0" flipH="0">
            <a:off x="21818600" y="7137400"/>
            <a:ext cx="901700" cy="901700"/>
          </a:xfrm>
          <a:prstGeom prst="rect">
            <a:avLst/>
          </a:prstGeom>
        </p:spPr>
      </p:pic>
      <p:pic>
        <p:nvPicPr>
          <p:cNvPr id="6021" name="image 6021"/>
          <p:cNvPicPr>
            <a:picLocks noChangeAspect="1"/>
          </p:cNvPicPr>
          <p:nvPr/>
        </p:nvPicPr>
        <p:blipFill>
          <a:blip r:embed="rId6021">
                </a:blip>
          <a:srcRect/>
          <a:stretch>
            <a:fillRect/>
          </a:stretch>
        </p:blipFill>
        <p:spPr>
          <a:xfrm rot="0" flipV="0" flipH="0">
            <a:off x="21031200" y="7137400"/>
            <a:ext cx="876300" cy="901700"/>
          </a:xfrm>
          <a:prstGeom prst="rect">
            <a:avLst/>
          </a:prstGeom>
        </p:spPr>
      </p:pic>
      <p:pic>
        <p:nvPicPr>
          <p:cNvPr id="6022" name="image 6022"/>
          <p:cNvPicPr>
            <a:picLocks noChangeAspect="1"/>
          </p:cNvPicPr>
          <p:nvPr/>
        </p:nvPicPr>
        <p:blipFill>
          <a:blip r:embed="rId6022">
                </a:blip>
          <a:srcRect/>
          <a:stretch>
            <a:fillRect/>
          </a:stretch>
        </p:blipFill>
        <p:spPr>
          <a:xfrm rot="0" flipV="0" flipH="0">
            <a:off x="20231100" y="7137400"/>
            <a:ext cx="876300" cy="901700"/>
          </a:xfrm>
          <a:prstGeom prst="rect">
            <a:avLst/>
          </a:prstGeom>
        </p:spPr>
      </p:pic>
      <p:pic>
        <p:nvPicPr>
          <p:cNvPr id="6023" name="image 6023"/>
          <p:cNvPicPr>
            <a:picLocks noChangeAspect="1"/>
          </p:cNvPicPr>
          <p:nvPr/>
        </p:nvPicPr>
        <p:blipFill>
          <a:blip r:embed="rId6023">
                </a:blip>
          <a:srcRect/>
          <a:stretch>
            <a:fillRect/>
          </a:stretch>
        </p:blipFill>
        <p:spPr>
          <a:xfrm rot="0" flipV="0" flipH="0">
            <a:off x="20497800" y="7531100"/>
            <a:ext cx="330200" cy="114300"/>
          </a:xfrm>
          <a:prstGeom prst="rect">
            <a:avLst/>
          </a:prstGeom>
        </p:spPr>
      </p:pic>
      <p:pic>
        <p:nvPicPr>
          <p:cNvPr id="6024" name="image 6024"/>
          <p:cNvPicPr>
            <a:picLocks noChangeAspect="1"/>
          </p:cNvPicPr>
          <p:nvPr/>
        </p:nvPicPr>
        <p:blipFill>
          <a:blip r:embed="rId6024">
                </a:blip>
          <a:srcRect/>
          <a:stretch>
            <a:fillRect/>
          </a:stretch>
        </p:blipFill>
        <p:spPr>
          <a:xfrm rot="0" flipV="0" flipH="0">
            <a:off x="22123400" y="7442200"/>
            <a:ext cx="292100" cy="292100"/>
          </a:xfrm>
          <a:prstGeom prst="rect">
            <a:avLst/>
          </a:prstGeom>
        </p:spPr>
      </p:pic>
      <p:pic>
        <p:nvPicPr>
          <p:cNvPr id="6025" name="image 6025"/>
          <p:cNvPicPr>
            <a:picLocks noChangeAspect="1"/>
          </p:cNvPicPr>
          <p:nvPr/>
        </p:nvPicPr>
        <p:blipFill>
          <a:blip r:embed="rId6025">
                </a:blip>
          <a:srcRect/>
          <a:stretch>
            <a:fillRect/>
          </a:stretch>
        </p:blipFill>
        <p:spPr>
          <a:xfrm rot="0" flipV="0" flipH="0">
            <a:off x="21323300" y="7454900"/>
            <a:ext cx="292100" cy="266700"/>
          </a:xfrm>
          <a:prstGeom prst="rect">
            <a:avLst/>
          </a:prstGeom>
        </p:spPr>
      </p:pic>
      <p:pic>
        <p:nvPicPr>
          <p:cNvPr id="6026" name="image 6026"/>
          <p:cNvPicPr>
            <a:picLocks noChangeAspect="1"/>
          </p:cNvPicPr>
          <p:nvPr/>
        </p:nvPicPr>
        <p:blipFill>
          <a:blip r:embed="rId6026">
                </a:blip>
          <a:srcRect/>
          <a:stretch>
            <a:fillRect/>
          </a:stretch>
        </p:blipFill>
        <p:spPr>
          <a:xfrm rot="0" flipV="0" flipH="0">
            <a:off x="5359400" y="2197100"/>
            <a:ext cx="1422400" cy="2095500"/>
          </a:xfrm>
          <a:prstGeom prst="rect">
            <a:avLst/>
          </a:prstGeom>
        </p:spPr>
      </p:pic>
      <p:pic>
        <p:nvPicPr>
          <p:cNvPr id="6027" name="image 6027"/>
          <p:cNvPicPr>
            <a:picLocks noChangeAspect="1"/>
          </p:cNvPicPr>
          <p:nvPr/>
        </p:nvPicPr>
        <p:blipFill>
          <a:blip r:embed="rId6027">
                </a:blip>
          <a:srcRect/>
          <a:stretch>
            <a:fillRect/>
          </a:stretch>
        </p:blipFill>
        <p:spPr>
          <a:xfrm rot="0" flipV="0" flipH="0">
            <a:off x="7099300" y="2197100"/>
            <a:ext cx="1409700" cy="2095500"/>
          </a:xfrm>
          <a:prstGeom prst="rect">
            <a:avLst/>
          </a:prstGeom>
        </p:spPr>
      </p:pic>
      <p:pic>
        <p:nvPicPr>
          <p:cNvPr id="6028" name="image 6028"/>
          <p:cNvPicPr>
            <a:picLocks noChangeAspect="1"/>
          </p:cNvPicPr>
          <p:nvPr/>
        </p:nvPicPr>
        <p:blipFill>
          <a:blip r:embed="rId6028">
                </a:blip>
          <a:srcRect/>
          <a:stretch>
            <a:fillRect/>
          </a:stretch>
        </p:blipFill>
        <p:spPr>
          <a:xfrm rot="0" flipV="0" flipH="0">
            <a:off x="13131800" y="2501900"/>
            <a:ext cx="9588500" cy="1638300"/>
          </a:xfrm>
          <a:prstGeom prst="rect">
            <a:avLst/>
          </a:prstGeom>
        </p:spPr>
      </p:pic>
      <p:pic>
        <p:nvPicPr>
          <p:cNvPr id="6029" name="image 6029"/>
          <p:cNvPicPr>
            <a:picLocks noChangeAspect="1"/>
          </p:cNvPicPr>
          <p:nvPr/>
        </p:nvPicPr>
        <p:blipFill>
          <a:blip r:embed="rId6029">
                </a:blip>
          <a:srcRect/>
          <a:stretch>
            <a:fillRect/>
          </a:stretch>
        </p:blipFill>
        <p:spPr>
          <a:xfrm rot="0" flipV="0" flipH="0">
            <a:off x="13131800" y="1701800"/>
            <a:ext cx="7188200" cy="901700"/>
          </a:xfrm>
          <a:prstGeom prst="rect">
            <a:avLst/>
          </a:prstGeom>
        </p:spPr>
      </p:pic>
      <p:pic>
        <p:nvPicPr>
          <p:cNvPr id="6030" name="image 6030"/>
          <p:cNvPicPr>
            <a:picLocks noChangeAspect="1"/>
          </p:cNvPicPr>
          <p:nvPr/>
        </p:nvPicPr>
        <p:blipFill>
          <a:blip r:embed="rId6030">
                </a:blip>
          <a:srcRect/>
          <a:stretch>
            <a:fillRect/>
          </a:stretch>
        </p:blipFill>
        <p:spPr>
          <a:xfrm rot="0" flipV="0" flipH="0">
            <a:off x="21818600" y="1701800"/>
            <a:ext cx="901700" cy="901700"/>
          </a:xfrm>
          <a:prstGeom prst="rect">
            <a:avLst/>
          </a:prstGeom>
        </p:spPr>
      </p:pic>
      <p:pic>
        <p:nvPicPr>
          <p:cNvPr id="6031" name="image 6031"/>
          <p:cNvPicPr>
            <a:picLocks noChangeAspect="1"/>
          </p:cNvPicPr>
          <p:nvPr/>
        </p:nvPicPr>
        <p:blipFill>
          <a:blip r:embed="rId6031">
                </a:blip>
          <a:srcRect/>
          <a:stretch>
            <a:fillRect/>
          </a:stretch>
        </p:blipFill>
        <p:spPr>
          <a:xfrm rot="0" flipV="0" flipH="0">
            <a:off x="21031200" y="1701800"/>
            <a:ext cx="876300" cy="901700"/>
          </a:xfrm>
          <a:prstGeom prst="rect">
            <a:avLst/>
          </a:prstGeom>
        </p:spPr>
      </p:pic>
      <p:pic>
        <p:nvPicPr>
          <p:cNvPr id="6032" name="image 6032"/>
          <p:cNvPicPr>
            <a:picLocks noChangeAspect="1"/>
          </p:cNvPicPr>
          <p:nvPr/>
        </p:nvPicPr>
        <p:blipFill>
          <a:blip r:embed="rId6032">
                </a:blip>
          <a:srcRect/>
          <a:stretch>
            <a:fillRect/>
          </a:stretch>
        </p:blipFill>
        <p:spPr>
          <a:xfrm rot="0" flipV="0" flipH="0">
            <a:off x="20231100" y="1701800"/>
            <a:ext cx="876300" cy="901700"/>
          </a:xfrm>
          <a:prstGeom prst="rect">
            <a:avLst/>
          </a:prstGeom>
        </p:spPr>
      </p:pic>
      <p:sp>
        <p:nvSpPr>
          <p:cNvPr id="6033" name="Object 6033"/>
          <p:cNvSpPr txBox="1"/>
          <p:nvPr/>
        </p:nvSpPr>
        <p:spPr>
          <a:xfrm>
            <a:off x="11328400" y="4377042"/>
            <a:ext cx="6184900" cy="520700"/>
          </a:xfrm>
          <a:prstGeom prst="rect">
            <a:avLst/>
          </a:prstGeom>
        </p:spPr>
        <p:txBody>
          <a:bodyPr vert="horz" anchor="t" rtlCol="0" anchorCtr="0">
            <a:noAutofit/>
          </a:bodyPr>
          <a:lstStyle/>
          <a:p>
            <a:pPr algn="l">
              <a:lnSpc>
                <a:spcPct val="114166"/>
              </a:lnSpc>
            </a:pPr>
            <a:r>
              <a:rPr sz="3000" i="0" b="0" dirty="0" smtClean="0" lang="zh-CN">
                <a:solidFill>
                  <a:srgbClr val="FFFFFF"/>
                </a:solidFill>
                <a:latin typeface="OPPOSans-B"/>
                <a:ea typeface="OPPOSans-B"/>
              </a:rPr>
              <a:t>经济因素 / ECONOMIC</a:t>
            </a:r>
            <a:endParaRPr lang="zh-CN" altLang="en-US"/>
          </a:p>
        </p:txBody>
      </p:sp>
      <p:sp>
        <p:nvSpPr>
          <p:cNvPr id="6034" name="Object 6034"/>
          <p:cNvSpPr txBox="1"/>
          <p:nvPr/>
        </p:nvSpPr>
        <p:spPr>
          <a:xfrm>
            <a:off x="11303000" y="5272545"/>
            <a:ext cx="8420100" cy="1333500"/>
          </a:xfrm>
          <a:prstGeom prst="rect">
            <a:avLst/>
          </a:prstGeom>
        </p:spPr>
        <p:txBody>
          <a:bodyPr vert="horz" anchor="t" rtlCol="0" anchorCtr="0">
            <a:noAutofit/>
          </a:bodyPr>
          <a:lstStyle/>
          <a:p>
            <a:pPr algn="l">
              <a:lnSpc>
                <a:spcPct val="97500"/>
              </a:lnSpc>
            </a:pPr>
            <a:r>
              <a:rPr sz="3000" i="0" b="0" dirty="0" smtClean="0" lang="zh-CN">
                <a:solidFill>
                  <a:srgbClr val="727171"/>
                </a:solidFill>
                <a:latin typeface="OPPOSans-R"/>
                <a:ea typeface="OPPOSans-R"/>
              </a:rPr>
              <a:t>民生活水平逐渐提高，市场需求潜力巨大，其中3/4线城市居民购买力不断提高，正在提高消费市场占比</a:t>
            </a:r>
            <a:endParaRPr lang="zh-CN" altLang="en-US"/>
          </a:p>
        </p:txBody>
      </p:sp>
      <p:sp>
        <p:nvSpPr>
          <p:cNvPr id="6035" name="Object 6035"/>
          <p:cNvSpPr txBox="1"/>
          <p:nvPr/>
        </p:nvSpPr>
        <p:spPr>
          <a:xfrm>
            <a:off x="13665200" y="1810499"/>
            <a:ext cx="6045200" cy="520700"/>
          </a:xfrm>
          <a:prstGeom prst="rect">
            <a:avLst/>
          </a:prstGeom>
        </p:spPr>
        <p:txBody>
          <a:bodyPr vert="horz" anchor="t" rtlCol="0" anchorCtr="0">
            <a:noAutofit/>
          </a:bodyPr>
          <a:lstStyle/>
          <a:p>
            <a:pPr algn="l">
              <a:lnSpc>
                <a:spcPct val="114166"/>
              </a:lnSpc>
            </a:pPr>
            <a:r>
              <a:rPr sz="3000" i="0" b="0" dirty="0" smtClean="0" lang="zh-CN">
                <a:solidFill>
                  <a:srgbClr val="FFFFFF"/>
                </a:solidFill>
                <a:latin typeface="OPPOSans-B"/>
                <a:ea typeface="OPPOSans-B"/>
              </a:rPr>
              <a:t>政治因素 / POLITICAL</a:t>
            </a:r>
            <a:endParaRPr lang="zh-CN" altLang="en-US"/>
          </a:p>
        </p:txBody>
      </p:sp>
      <p:sp>
        <p:nvSpPr>
          <p:cNvPr id="6036" name="Object 6036"/>
          <p:cNvSpPr txBox="1"/>
          <p:nvPr/>
        </p:nvSpPr>
        <p:spPr>
          <a:xfrm>
            <a:off x="13665200" y="2722131"/>
            <a:ext cx="8636000" cy="889000"/>
          </a:xfrm>
          <a:prstGeom prst="rect">
            <a:avLst/>
          </a:prstGeom>
        </p:spPr>
        <p:txBody>
          <a:bodyPr vert="horz" anchor="t" rtlCol="0" anchorCtr="0">
            <a:noAutofit/>
          </a:bodyPr>
          <a:lstStyle/>
          <a:p>
            <a:pPr algn="l">
              <a:lnSpc>
                <a:spcPct val="97500"/>
              </a:lnSpc>
            </a:pPr>
            <a:r>
              <a:rPr sz="3000" i="0" b="0" dirty="0" smtClean="0" lang="zh-CN">
                <a:solidFill>
                  <a:srgbClr val="727171"/>
                </a:solidFill>
                <a:latin typeface="OPPOSans-R"/>
                <a:ea typeface="OPPOSans-R"/>
              </a:rPr>
              <a:t>国家推进《电子商务“十三五”发展规划》，政策上鼓励推动电子商务行业发展</a:t>
            </a:r>
            <a:endParaRPr lang="zh-CN" altLang="en-US"/>
          </a:p>
        </p:txBody>
      </p:sp>
      <p:sp>
        <p:nvSpPr>
          <p:cNvPr id="6037" name="Object 6037"/>
          <p:cNvSpPr txBox="1"/>
          <p:nvPr/>
        </p:nvSpPr>
        <p:spPr>
          <a:xfrm>
            <a:off x="1765300" y="1602756"/>
            <a:ext cx="8292936" cy="1778000"/>
          </a:xfrm>
          <a:prstGeom prst="rect">
            <a:avLst/>
          </a:prstGeom>
        </p:spPr>
        <p:txBody>
          <a:bodyPr vert="horz" anchor="t" rtlCol="0" anchorCtr="0">
            <a:noAutofit/>
          </a:bodyPr>
          <a:lstStyle/>
          <a:p>
            <a:pPr algn="l">
              <a:lnSpc>
                <a:spcPct val="73333"/>
              </a:lnSpc>
            </a:pPr>
            <a:r>
              <a:rPr sz="8000" i="0" b="0" dirty="0" smtClean="0" lang="zh-CN">
                <a:solidFill>
                  <a:srgbClr val="000000"/>
                </a:solidFill>
                <a:latin typeface="OPPOSans-B"/>
                <a:ea typeface="OPPOSans-B"/>
              </a:rPr>
              <a:t>MACRO PEST</a:t>
            </a:r>
            <a:endParaRPr lang="zh-CN" altLang="en-US" sz="8000"/>
          </a:p>
          <a:p>
            <a:pPr algn="l">
              <a:lnSpc>
                <a:spcPct val="73333"/>
              </a:lnSpc>
            </a:pPr>
            <a:r>
              <a:rPr sz="8000" i="0" b="0" dirty="0" smtClean="0" lang="zh-CN">
                <a:solidFill>
                  <a:srgbClr val="000000"/>
                </a:solidFill>
                <a:latin typeface="OPPOSans-B"/>
                <a:ea typeface="OPPOSans-B"/>
              </a:rPr>
              <a:t>ANALYSIS</a:t>
            </a:r>
            <a:endParaRPr lang="zh-CN" altLang="en-US"/>
          </a:p>
        </p:txBody>
      </p:sp>
      <p:sp>
        <p:nvSpPr>
          <p:cNvPr id="6038" name="Object 6038"/>
          <p:cNvSpPr txBox="1"/>
          <p:nvPr/>
        </p:nvSpPr>
        <p:spPr>
          <a:xfrm>
            <a:off x="1790700" y="4120870"/>
            <a:ext cx="7992586" cy="1041400"/>
          </a:xfrm>
          <a:prstGeom prst="rect">
            <a:avLst/>
          </a:prstGeom>
        </p:spPr>
        <p:txBody>
          <a:bodyPr vert="horz" anchor="t" rtlCol="0" anchorCtr="0">
            <a:noAutofit/>
          </a:bodyPr>
          <a:lstStyle/>
          <a:p>
            <a:pPr algn="l">
              <a:lnSpc>
                <a:spcPct val="114166"/>
              </a:lnSpc>
            </a:pPr>
            <a:r>
              <a:rPr sz="6000" i="0" b="0" dirty="0" smtClean="0" lang="zh-CN">
                <a:solidFill>
                  <a:srgbClr val="000000"/>
                </a:solidFill>
                <a:latin typeface="OPPOSans-B"/>
                <a:ea typeface="OPPOSans-B"/>
              </a:rPr>
              <a:t>宏观PEST分析</a:t>
            </a:r>
            <a:endParaRPr lang="zh-CN" altLang="en-US"/>
          </a:p>
        </p:txBody>
      </p:sp>
      <p:pic>
        <p:nvPicPr>
          <p:cNvPr id="6039" name="image 6039"/>
          <p:cNvPicPr>
            <a:picLocks noChangeAspect="1"/>
          </p:cNvPicPr>
          <p:nvPr/>
        </p:nvPicPr>
        <p:blipFill>
          <a:blip r:embed="rId6039">
                </a:blip>
          <a:srcRect/>
          <a:stretch>
            <a:fillRect/>
          </a:stretch>
        </p:blipFill>
        <p:spPr>
          <a:xfrm rot="0" flipV="0" flipH="0">
            <a:off x="1841500" y="10998200"/>
            <a:ext cx="2705100" cy="482600"/>
          </a:xfrm>
          <a:prstGeom prst="rect">
            <a:avLst/>
          </a:prstGeom>
        </p:spPr>
      </p:pic>
      <p:pic>
        <p:nvPicPr>
          <p:cNvPr id="6040" name="image 6040"/>
          <p:cNvPicPr>
            <a:picLocks noChangeAspect="1"/>
          </p:cNvPicPr>
          <p:nvPr/>
        </p:nvPicPr>
        <p:blipFill>
          <a:blip r:embed="rId6040">
                </a:blip>
          <a:srcRect/>
          <a:stretch>
            <a:fillRect/>
          </a:stretch>
        </p:blipFill>
        <p:spPr>
          <a:xfrm rot="0" flipV="0" flipH="0">
            <a:off x="1841500" y="11557000"/>
            <a:ext cx="5778500" cy="508000"/>
          </a:xfrm>
          <a:prstGeom prst="rect">
            <a:avLst/>
          </a:prstGeom>
        </p:spPr>
      </p:pic>
      <p:sp>
        <p:nvSpPr>
          <p:cNvPr id="6041" name="Object 6041"/>
          <p:cNvSpPr txBox="1"/>
          <p:nvPr/>
        </p:nvSpPr>
        <p:spPr>
          <a:xfrm>
            <a:off x="1917700" y="10858762"/>
            <a:ext cx="6553200" cy="1143000"/>
          </a:xfrm>
          <a:prstGeom prst="rect">
            <a:avLst/>
          </a:prstGeom>
        </p:spPr>
        <p:txBody>
          <a:bodyPr vert="horz" anchor="t" rtlCol="0" anchorCtr="0">
            <a:noAutofit/>
          </a:bodyPr>
          <a:lstStyle/>
          <a:p>
            <a:pPr algn="l">
              <a:lnSpc>
                <a:spcPct val="150000"/>
              </a:lnSpc>
            </a:pPr>
            <a:r>
              <a:rPr sz="2500" i="0" b="0" dirty="0" smtClean="0" lang="zh-CN">
                <a:solidFill>
                  <a:srgbClr val="000000"/>
                </a:solidFill>
                <a:latin typeface="OPPOSans-R"/>
                <a:ea typeface="OPPOSans-R"/>
              </a:rPr>
              <a:t>XIAOHONGSHU</a:t>
            </a:r>
            <a:endParaRPr lang="zh-CN" altLang="en-US" sz="2500"/>
          </a:p>
          <a:p>
            <a:pPr algn="l">
              <a:lnSpc>
                <a:spcPct val="150000"/>
              </a:lnSpc>
            </a:pPr>
            <a:r>
              <a:rPr sz="2500" i="0" b="0" dirty="0" smtClean="0" lang="zh-CN">
                <a:solidFill>
                  <a:srgbClr val="000000"/>
                </a:solidFill>
                <a:latin typeface="OPPOSans-R"/>
                <a:ea typeface="OPPOSans-R"/>
              </a:rPr>
              <a:t>ADVERTISING RESEARCH SUMMARY</a:t>
            </a:r>
            <a:endParaRPr lang="zh-CN" altLang="en-US"/>
          </a:p>
        </p:txBody>
      </p:sp>
      <p:pic>
        <p:nvPicPr>
          <p:cNvPr id="6042" name="image 6042"/>
          <p:cNvPicPr>
            <a:picLocks noChangeAspect="1"/>
          </p:cNvPicPr>
          <p:nvPr/>
        </p:nvPicPr>
        <p:blipFill>
          <a:blip r:embed="rId6042">
                </a:blip>
          <a:srcRect/>
          <a:stretch>
            <a:fillRect/>
          </a:stretch>
        </p:blipFill>
        <p:spPr>
          <a:xfrm rot="0" flipV="0" flipH="0">
            <a:off x="20497800" y="2095500"/>
            <a:ext cx="330200" cy="114300"/>
          </a:xfrm>
          <a:prstGeom prst="rect">
            <a:avLst/>
          </a:prstGeom>
        </p:spPr>
      </p:pic>
      <p:pic>
        <p:nvPicPr>
          <p:cNvPr id="6043" name="image 6043"/>
          <p:cNvPicPr>
            <a:picLocks noChangeAspect="1"/>
          </p:cNvPicPr>
          <p:nvPr/>
        </p:nvPicPr>
        <p:blipFill>
          <a:blip r:embed="rId6043">
                </a:blip>
          <a:srcRect/>
          <a:stretch>
            <a:fillRect/>
          </a:stretch>
        </p:blipFill>
        <p:spPr>
          <a:xfrm rot="0" flipV="0" flipH="0">
            <a:off x="22123400" y="2006600"/>
            <a:ext cx="292100" cy="292100"/>
          </a:xfrm>
          <a:prstGeom prst="rect">
            <a:avLst/>
          </a:prstGeom>
        </p:spPr>
      </p:pic>
      <p:pic>
        <p:nvPicPr>
          <p:cNvPr id="6044" name="image 6044"/>
          <p:cNvPicPr>
            <a:picLocks noChangeAspect="1"/>
          </p:cNvPicPr>
          <p:nvPr/>
        </p:nvPicPr>
        <p:blipFill>
          <a:blip r:embed="rId6044">
                </a:blip>
          <a:srcRect/>
          <a:stretch>
            <a:fillRect/>
          </a:stretch>
        </p:blipFill>
        <p:spPr>
          <a:xfrm rot="0" flipV="0" flipH="0">
            <a:off x="21323300" y="2019300"/>
            <a:ext cx="292100" cy="266700"/>
          </a:xfrm>
          <a:prstGeom prst="rect">
            <a:avLst/>
          </a:prstGeom>
        </p:spPr>
      </p:pic>
      <p:sp>
        <p:nvSpPr>
          <p:cNvPr id="6045" name="Object 6045"/>
          <p:cNvSpPr txBox="1"/>
          <p:nvPr/>
        </p:nvSpPr>
        <p:spPr>
          <a:xfrm>
            <a:off x="13652500" y="7264895"/>
            <a:ext cx="6419850" cy="520700"/>
          </a:xfrm>
          <a:prstGeom prst="rect">
            <a:avLst/>
          </a:prstGeom>
        </p:spPr>
        <p:txBody>
          <a:bodyPr vert="horz" anchor="t" rtlCol="0" anchorCtr="0">
            <a:noAutofit/>
          </a:bodyPr>
          <a:lstStyle/>
          <a:p>
            <a:pPr algn="l">
              <a:lnSpc>
                <a:spcPct val="114166"/>
              </a:lnSpc>
            </a:pPr>
            <a:r>
              <a:rPr sz="3000" i="0" b="0" dirty="0" smtClean="0" lang="zh-CN">
                <a:solidFill>
                  <a:srgbClr val="FFFFFF"/>
                </a:solidFill>
                <a:latin typeface="OPPOSans-B"/>
                <a:ea typeface="OPPOSans-B"/>
              </a:rPr>
              <a:t>社会因素 / SOCIAL</a:t>
            </a:r>
            <a:endParaRPr lang="zh-CN" altLang="en-US"/>
          </a:p>
        </p:txBody>
      </p:sp>
      <p:sp>
        <p:nvSpPr>
          <p:cNvPr id="6046" name="Object 6046"/>
          <p:cNvSpPr txBox="1"/>
          <p:nvPr/>
        </p:nvSpPr>
        <p:spPr>
          <a:xfrm>
            <a:off x="13665200" y="8157731"/>
            <a:ext cx="8636000" cy="889000"/>
          </a:xfrm>
          <a:prstGeom prst="rect">
            <a:avLst/>
          </a:prstGeom>
        </p:spPr>
        <p:txBody>
          <a:bodyPr vert="horz" anchor="t" rtlCol="0" anchorCtr="0">
            <a:noAutofit/>
          </a:bodyPr>
          <a:lstStyle/>
          <a:p>
            <a:pPr algn="l">
              <a:lnSpc>
                <a:spcPct val="97500"/>
              </a:lnSpc>
            </a:pPr>
            <a:r>
              <a:rPr sz="3000" i="0" b="0" dirty="0" smtClean="0" lang="zh-CN">
                <a:solidFill>
                  <a:srgbClr val="727171"/>
                </a:solidFill>
                <a:latin typeface="OPPOSans-R"/>
                <a:ea typeface="OPPOSans-R"/>
              </a:rPr>
              <a:t>中国整体消费水平正在升级，找准切入点做垂直电商能够找到追求高品质消费的人群</a:t>
            </a:r>
            <a:endParaRPr lang="zh-CN" altLang="en-US"/>
          </a:p>
        </p:txBody>
      </p:sp>
      <p:sp>
        <p:nvSpPr>
          <p:cNvPr id="6047" name="Object 6047"/>
          <p:cNvSpPr txBox="1"/>
          <p:nvPr/>
        </p:nvSpPr>
        <p:spPr>
          <a:xfrm>
            <a:off x="11315700" y="9810737"/>
            <a:ext cx="6197599" cy="520700"/>
          </a:xfrm>
          <a:prstGeom prst="rect">
            <a:avLst/>
          </a:prstGeom>
        </p:spPr>
        <p:txBody>
          <a:bodyPr vert="horz" anchor="t" rtlCol="0" anchorCtr="0">
            <a:noAutofit/>
          </a:bodyPr>
          <a:lstStyle/>
          <a:p>
            <a:pPr algn="l">
              <a:lnSpc>
                <a:spcPct val="114166"/>
              </a:lnSpc>
            </a:pPr>
            <a:r>
              <a:rPr sz="3000" i="0" b="0" dirty="0" smtClean="0" lang="zh-CN">
                <a:solidFill>
                  <a:srgbClr val="FFFFFF"/>
                </a:solidFill>
                <a:latin typeface="OPPOSans-B"/>
                <a:ea typeface="OPPOSans-B"/>
              </a:rPr>
              <a:t>技术因素 / TECHNOLOGICAL</a:t>
            </a:r>
            <a:endParaRPr lang="zh-CN" altLang="en-US"/>
          </a:p>
        </p:txBody>
      </p:sp>
      <p:sp>
        <p:nvSpPr>
          <p:cNvPr id="6048" name="Object 6048"/>
          <p:cNvSpPr txBox="1"/>
          <p:nvPr/>
        </p:nvSpPr>
        <p:spPr>
          <a:xfrm>
            <a:off x="11290300" y="10712336"/>
            <a:ext cx="8420100" cy="1333500"/>
          </a:xfrm>
          <a:prstGeom prst="rect">
            <a:avLst/>
          </a:prstGeom>
        </p:spPr>
        <p:txBody>
          <a:bodyPr vert="horz" anchor="t" rtlCol="0" anchorCtr="0">
            <a:noAutofit/>
          </a:bodyPr>
          <a:lstStyle/>
          <a:p>
            <a:pPr algn="l">
              <a:lnSpc>
                <a:spcPct val="97500"/>
              </a:lnSpc>
            </a:pPr>
            <a:r>
              <a:rPr sz="3000" i="0" b="0" dirty="0" smtClean="0" lang="zh-CN">
                <a:solidFill>
                  <a:srgbClr val="727171"/>
                </a:solidFill>
                <a:latin typeface="OPPOSans-R"/>
                <a:ea typeface="OPPOSans-R"/>
              </a:rPr>
              <a:t>科技发展让仓储、物流、供应链体系逐渐完善，大数据技术让产品推荐更加精准，进一步促进用户购物</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pic>
        <p:nvPicPr>
          <p:cNvPr id="701" name="image 701"/>
          <p:cNvPicPr>
            <a:picLocks noChangeAspect="1"/>
          </p:cNvPicPr>
          <p:nvPr/>
        </p:nvPicPr>
        <p:blipFill>
          <a:blip r:embed="rId701">
                </a:blip>
          <a:srcRect/>
          <a:stretch>
            <a:fillRect/>
          </a:stretch>
        </p:blipFill>
        <p:spPr>
          <a:xfrm rot="0" flipV="0" flipH="0">
            <a:off x="10414000" y="1612900"/>
            <a:ext cx="13970000" cy="10477500"/>
          </a:xfrm>
          <a:prstGeom prst="rect">
            <a:avLst/>
          </a:prstGeom>
        </p:spPr>
      </p:pic>
      <p:pic>
        <p:nvPicPr>
          <p:cNvPr id="702" name="image 702"/>
          <p:cNvPicPr>
            <a:picLocks noChangeAspect="1"/>
          </p:cNvPicPr>
          <p:nvPr/>
        </p:nvPicPr>
        <p:blipFill>
          <a:blip r:embed="rId702">
                </a:blip>
          <a:srcRect/>
          <a:stretch>
            <a:fillRect/>
          </a:stretch>
        </p:blipFill>
        <p:spPr>
          <a:xfrm rot="0" flipV="0" flipH="0">
            <a:off x="6362700" y="1879600"/>
            <a:ext cx="2514600" cy="3467100"/>
          </a:xfrm>
          <a:prstGeom prst="rect">
            <a:avLst/>
          </a:prstGeom>
        </p:spPr>
      </p:pic>
      <p:sp>
        <p:nvSpPr>
          <p:cNvPr id="703" name="Object 703"/>
          <p:cNvSpPr txBox="1"/>
          <p:nvPr/>
        </p:nvSpPr>
        <p:spPr>
          <a:xfrm>
            <a:off x="2019300" y="11252200"/>
            <a:ext cx="7200900" cy="762000"/>
          </a:xfrm>
          <a:prstGeom prst="rect">
            <a:avLst/>
          </a:prstGeom>
        </p:spPr>
        <p:txBody>
          <a:bodyPr vert="horz" anchor="t" rtlCol="0" anchorCtr="0">
            <a:noAutofit/>
          </a:bodyPr>
          <a:lstStyle/>
          <a:p>
            <a:pPr algn="l">
              <a:lnSpc>
                <a:spcPct val="100000"/>
              </a:lnSpc>
            </a:pPr>
            <a:r>
              <a:rPr sz="2500" i="0" b="0" dirty="0" smtClean="0" lang="zh-CN">
                <a:solidFill>
                  <a:srgbClr val="9FA0A0"/>
                </a:solidFill>
                <a:latin typeface="OPPOSans-R"/>
                <a:ea typeface="OPPOSans-R"/>
              </a:rPr>
              <a:t>XIAOHONGSHU</a:t>
            </a:r>
            <a:endParaRPr lang="zh-CN" altLang="en-US" sz="2500"/>
          </a:p>
          <a:p>
            <a:pPr algn="l">
              <a:lnSpc>
                <a:spcPct val="100000"/>
              </a:lnSpc>
            </a:pPr>
            <a:r>
              <a:rPr sz="2500" i="0" b="0" dirty="0" smtClean="0" lang="zh-CN">
                <a:solidFill>
                  <a:srgbClr val="9FA0A0"/>
                </a:solidFill>
                <a:latin typeface="OPPOSans-R"/>
                <a:ea typeface="OPPOSans-R"/>
              </a:rPr>
              <a:t>ADVERTISING RESEARCH SUMMARY PPT</a:t>
            </a:r>
            <a:endParaRPr lang="zh-CN" altLang="en-US"/>
          </a:p>
        </p:txBody>
      </p:sp>
      <p:pic>
        <p:nvPicPr>
          <p:cNvPr id="704" name="image 704"/>
          <p:cNvPicPr>
            <a:picLocks noChangeAspect="1"/>
          </p:cNvPicPr>
          <p:nvPr/>
        </p:nvPicPr>
        <p:blipFill>
          <a:blip r:embed="rId704">
                </a:blip>
          <a:srcRect/>
          <a:stretch>
            <a:fillRect/>
          </a:stretch>
        </p:blipFill>
        <p:spPr>
          <a:xfrm rot="0" flipV="0" flipH="0">
            <a:off x="2120900" y="6337300"/>
            <a:ext cx="1866900" cy="1854200"/>
          </a:xfrm>
          <a:prstGeom prst="rect">
            <a:avLst/>
          </a:prstGeom>
        </p:spPr>
      </p:pic>
      <p:sp>
        <p:nvSpPr>
          <p:cNvPr id="705" name="Object 705"/>
          <p:cNvSpPr txBox="1"/>
          <p:nvPr/>
        </p:nvSpPr>
        <p:spPr>
          <a:xfrm>
            <a:off x="2387600" y="6537771"/>
            <a:ext cx="1941576" cy="1219200"/>
          </a:xfrm>
          <a:prstGeom prst="rect">
            <a:avLst/>
          </a:prstGeom>
        </p:spPr>
        <p:txBody>
          <a:bodyPr vert="horz" anchor="t" rtlCol="0" anchorCtr="0">
            <a:noAutofit/>
          </a:bodyPr>
          <a:lstStyle/>
          <a:p>
            <a:pPr algn="l">
              <a:lnSpc>
                <a:spcPct val="114166"/>
              </a:lnSpc>
            </a:pPr>
            <a:r>
              <a:rPr sz="7000" i="0" b="0" spc="558" dirty="0" smtClean="0" lang="zh-CN">
                <a:solidFill>
                  <a:srgbClr val="FFFFFF"/>
                </a:solidFill>
                <a:latin typeface="OPPOSans-B"/>
                <a:ea typeface="OPPOSans-B"/>
              </a:rPr>
              <a:t>01</a:t>
            </a:r>
            <a:endParaRPr lang="zh-CN" altLang="en-US"/>
          </a:p>
        </p:txBody>
      </p:sp>
      <p:pic>
        <p:nvPicPr>
          <p:cNvPr id="706" name="image 706"/>
          <p:cNvPicPr>
            <a:picLocks noChangeAspect="1"/>
          </p:cNvPicPr>
          <p:nvPr/>
        </p:nvPicPr>
        <p:blipFill>
          <a:blip r:embed="rId706">
                </a:blip>
          <a:srcRect/>
          <a:stretch>
            <a:fillRect/>
          </a:stretch>
        </p:blipFill>
        <p:spPr>
          <a:xfrm rot="0" flipV="0" flipH="0">
            <a:off x="3911600" y="6337300"/>
            <a:ext cx="8001000" cy="1854200"/>
          </a:xfrm>
          <a:prstGeom prst="rect">
            <a:avLst/>
          </a:prstGeom>
        </p:spPr>
      </p:pic>
      <p:sp>
        <p:nvSpPr>
          <p:cNvPr id="707" name="Object 707"/>
          <p:cNvSpPr txBox="1"/>
          <p:nvPr/>
        </p:nvSpPr>
        <p:spPr>
          <a:xfrm>
            <a:off x="4229100" y="6657200"/>
            <a:ext cx="4217542" cy="520700"/>
          </a:xfrm>
          <a:prstGeom prst="rect">
            <a:avLst/>
          </a:prstGeom>
        </p:spPr>
        <p:txBody>
          <a:bodyPr vert="horz" anchor="t" rtlCol="0" anchorCtr="0">
            <a:noAutofit/>
          </a:bodyPr>
          <a:lstStyle/>
          <a:p>
            <a:pPr algn="l">
              <a:lnSpc>
                <a:spcPct val="114166"/>
              </a:lnSpc>
            </a:pPr>
            <a:r>
              <a:rPr sz="3000" i="0" b="0" dirty="0" smtClean="0" lang="zh-CN">
                <a:solidFill>
                  <a:srgbClr val="000000"/>
                </a:solidFill>
                <a:latin typeface="OPPOSans-B"/>
                <a:ea typeface="OPPOSans-B"/>
              </a:rPr>
              <a:t>年轻女性</a:t>
            </a:r>
            <a:endParaRPr lang="zh-CN" altLang="en-US"/>
          </a:p>
        </p:txBody>
      </p:sp>
      <p:sp>
        <p:nvSpPr>
          <p:cNvPr id="708" name="Object 708"/>
          <p:cNvSpPr txBox="1"/>
          <p:nvPr/>
        </p:nvSpPr>
        <p:spPr>
          <a:xfrm>
            <a:off x="4229100" y="7219530"/>
            <a:ext cx="7467600" cy="431800"/>
          </a:xfrm>
          <a:prstGeom prst="rect">
            <a:avLst/>
          </a:prstGeom>
        </p:spPr>
        <p:txBody>
          <a:bodyPr vert="horz" anchor="t" rtlCol="0" anchorCtr="0">
            <a:noAutofit/>
          </a:bodyPr>
          <a:lstStyle/>
          <a:p>
            <a:pPr algn="l">
              <a:lnSpc>
                <a:spcPct val="114166"/>
              </a:lnSpc>
            </a:pPr>
            <a:r>
              <a:rPr sz="2500" i="0" b="0" dirty="0" smtClean="0" lang="zh-CN">
                <a:solidFill>
                  <a:srgbClr val="000000"/>
                </a:solidFill>
                <a:latin typeface="OPPOSans-R"/>
                <a:ea typeface="OPPOSans-R"/>
              </a:rPr>
              <a:t>用户性别主要是女性，年龄集中在24岁以下</a:t>
            </a:r>
            <a:endParaRPr lang="zh-CN" altLang="en-US"/>
          </a:p>
        </p:txBody>
      </p:sp>
      <p:pic>
        <p:nvPicPr>
          <p:cNvPr id="709" name="image 709"/>
          <p:cNvPicPr>
            <a:picLocks noChangeAspect="1"/>
          </p:cNvPicPr>
          <p:nvPr/>
        </p:nvPicPr>
        <p:blipFill>
          <a:blip r:embed="rId709">
                </a:blip>
          <a:srcRect/>
          <a:stretch>
            <a:fillRect/>
          </a:stretch>
        </p:blipFill>
        <p:spPr>
          <a:xfrm rot="0" flipV="0" flipH="0">
            <a:off x="2120900" y="8445500"/>
            <a:ext cx="1866900" cy="1866900"/>
          </a:xfrm>
          <a:prstGeom prst="rect">
            <a:avLst/>
          </a:prstGeom>
        </p:spPr>
      </p:pic>
      <p:sp>
        <p:nvSpPr>
          <p:cNvPr id="7010" name="Object 7010"/>
          <p:cNvSpPr txBox="1"/>
          <p:nvPr/>
        </p:nvSpPr>
        <p:spPr>
          <a:xfrm>
            <a:off x="2387600" y="8658671"/>
            <a:ext cx="1941579" cy="1219200"/>
          </a:xfrm>
          <a:prstGeom prst="rect">
            <a:avLst/>
          </a:prstGeom>
        </p:spPr>
        <p:txBody>
          <a:bodyPr vert="horz" anchor="t" rtlCol="0" anchorCtr="0">
            <a:noAutofit/>
          </a:bodyPr>
          <a:lstStyle/>
          <a:p>
            <a:pPr algn="l">
              <a:lnSpc>
                <a:spcPct val="114166"/>
              </a:lnSpc>
            </a:pPr>
            <a:r>
              <a:rPr sz="7000" i="0" b="0" dirty="0" smtClean="0" lang="zh-CN">
                <a:solidFill>
                  <a:srgbClr val="FFFFFF"/>
                </a:solidFill>
                <a:latin typeface="OPPOSans-B"/>
                <a:ea typeface="OPPOSans-B"/>
              </a:rPr>
              <a:t>02</a:t>
            </a:r>
            <a:endParaRPr lang="zh-CN" altLang="en-US"/>
          </a:p>
        </p:txBody>
      </p:sp>
      <p:pic>
        <p:nvPicPr>
          <p:cNvPr id="7011" name="image 7011"/>
          <p:cNvPicPr>
            <a:picLocks noChangeAspect="1"/>
          </p:cNvPicPr>
          <p:nvPr/>
        </p:nvPicPr>
        <p:blipFill>
          <a:blip r:embed="rId7011">
                </a:blip>
          <a:srcRect/>
          <a:stretch>
            <a:fillRect/>
          </a:stretch>
        </p:blipFill>
        <p:spPr>
          <a:xfrm rot="0" flipV="0" flipH="0">
            <a:off x="3911600" y="8445500"/>
            <a:ext cx="8001000" cy="1866900"/>
          </a:xfrm>
          <a:prstGeom prst="rect">
            <a:avLst/>
          </a:prstGeom>
        </p:spPr>
      </p:pic>
      <p:sp>
        <p:nvSpPr>
          <p:cNvPr id="7012" name="Object 7012"/>
          <p:cNvSpPr txBox="1"/>
          <p:nvPr/>
        </p:nvSpPr>
        <p:spPr>
          <a:xfrm>
            <a:off x="4229100" y="8580361"/>
            <a:ext cx="4217543" cy="520700"/>
          </a:xfrm>
          <a:prstGeom prst="rect">
            <a:avLst/>
          </a:prstGeom>
        </p:spPr>
        <p:txBody>
          <a:bodyPr vert="horz" anchor="t" rtlCol="0" anchorCtr="0">
            <a:noAutofit/>
          </a:bodyPr>
          <a:lstStyle/>
          <a:p>
            <a:pPr algn="l">
              <a:lnSpc>
                <a:spcPct val="114166"/>
              </a:lnSpc>
            </a:pPr>
            <a:r>
              <a:rPr sz="3000" i="0" b="0" dirty="0" smtClean="0" lang="zh-CN">
                <a:solidFill>
                  <a:srgbClr val="000000"/>
                </a:solidFill>
                <a:latin typeface="OPPOSans-B"/>
                <a:ea typeface="OPPOSans-B"/>
              </a:rPr>
              <a:t>购买力强</a:t>
            </a:r>
            <a:endParaRPr lang="zh-CN" altLang="en-US"/>
          </a:p>
        </p:txBody>
      </p:sp>
      <p:sp>
        <p:nvSpPr>
          <p:cNvPr id="7013" name="Object 7013"/>
          <p:cNvSpPr txBox="1"/>
          <p:nvPr/>
        </p:nvSpPr>
        <p:spPr>
          <a:xfrm>
            <a:off x="4216400" y="9173426"/>
            <a:ext cx="7480300" cy="762000"/>
          </a:xfrm>
          <a:prstGeom prst="rect">
            <a:avLst/>
          </a:prstGeom>
        </p:spPr>
        <p:txBody>
          <a:bodyPr vert="horz" anchor="t" rtlCol="0" anchorCtr="0">
            <a:noAutofit/>
          </a:bodyPr>
          <a:lstStyle/>
          <a:p>
            <a:pPr algn="l">
              <a:lnSpc>
                <a:spcPct val="100000"/>
              </a:lnSpc>
            </a:pPr>
            <a:r>
              <a:rPr sz="2500" i="0" b="0" dirty="0" smtClean="0" lang="zh-CN">
                <a:solidFill>
                  <a:srgbClr val="000000"/>
                </a:solidFill>
                <a:latin typeface="OPPOSans-R"/>
                <a:ea typeface="OPPOSans-R"/>
              </a:rPr>
              <a:t>职业分布包括大城市白领、公务员，以及留学生等购买力较强的人群</a:t>
            </a:r>
            <a:endParaRPr lang="zh-CN" altLang="en-US"/>
          </a:p>
        </p:txBody>
      </p:sp>
      <p:sp>
        <p:nvSpPr>
          <p:cNvPr id="7014" name="Object 7014"/>
          <p:cNvSpPr txBox="1"/>
          <p:nvPr/>
        </p:nvSpPr>
        <p:spPr>
          <a:xfrm>
            <a:off x="2108200" y="1536700"/>
            <a:ext cx="8092716" cy="2006600"/>
          </a:xfrm>
          <a:prstGeom prst="rect">
            <a:avLst/>
          </a:prstGeom>
        </p:spPr>
        <p:txBody>
          <a:bodyPr vert="horz" anchor="t" rtlCol="0" anchorCtr="0">
            <a:noAutofit/>
          </a:bodyPr>
          <a:lstStyle/>
          <a:p>
            <a:pPr algn="l">
              <a:lnSpc>
                <a:spcPct val="83023"/>
              </a:lnSpc>
            </a:pPr>
            <a:r>
              <a:rPr sz="8000" i="0" b="0" dirty="0" smtClean="0" lang="zh-CN">
                <a:solidFill>
                  <a:srgbClr val="000000"/>
                </a:solidFill>
                <a:latin typeface="OPPOSans-B"/>
                <a:ea typeface="OPPOSans-B"/>
              </a:rPr>
              <a:t>CROWD</a:t>
            </a:r>
            <a:endParaRPr lang="zh-CN" altLang="en-US" sz="8000"/>
          </a:p>
          <a:p>
            <a:pPr algn="l">
              <a:lnSpc>
                <a:spcPct val="83023"/>
              </a:lnSpc>
            </a:pPr>
            <a:r>
              <a:rPr sz="8000" i="0" b="0" dirty="0" smtClean="0" lang="zh-CN">
                <a:solidFill>
                  <a:srgbClr val="000000"/>
                </a:solidFill>
                <a:latin typeface="OPPOSans-B"/>
                <a:ea typeface="OPPOSans-B"/>
              </a:rPr>
              <a:t>PORTRAIT</a:t>
            </a:r>
            <a:endParaRPr lang="zh-CN" altLang="en-US"/>
          </a:p>
        </p:txBody>
      </p:sp>
      <p:sp>
        <p:nvSpPr>
          <p:cNvPr id="7015" name="Object 7015"/>
          <p:cNvSpPr txBox="1"/>
          <p:nvPr/>
        </p:nvSpPr>
        <p:spPr>
          <a:xfrm>
            <a:off x="2095500" y="4227042"/>
            <a:ext cx="7430355" cy="1041400"/>
          </a:xfrm>
          <a:prstGeom prst="rect">
            <a:avLst/>
          </a:prstGeom>
        </p:spPr>
        <p:txBody>
          <a:bodyPr vert="horz" anchor="t" rtlCol="0" anchorCtr="0">
            <a:noAutofit/>
          </a:bodyPr>
          <a:lstStyle/>
          <a:p>
            <a:pPr algn="l">
              <a:lnSpc>
                <a:spcPct val="114166"/>
              </a:lnSpc>
            </a:pPr>
            <a:r>
              <a:rPr sz="6000" i="0" b="0" dirty="0" smtClean="0" lang="zh-CN">
                <a:solidFill>
                  <a:srgbClr val="000000"/>
                </a:solidFill>
                <a:latin typeface="OPPOSans-B"/>
                <a:ea typeface="OPPOSans-B"/>
              </a:rPr>
              <a:t>人群画像</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801" name="image 801"/>
          <p:cNvPicPr>
            <a:picLocks noChangeAspect="1"/>
          </p:cNvPicPr>
          <p:nvPr/>
        </p:nvPicPr>
        <p:blipFill>
          <a:blip r:embed="rId801">
                </a:blip>
          <a:srcRect/>
          <a:stretch>
            <a:fillRect/>
          </a:stretch>
        </p:blipFill>
        <p:spPr>
          <a:xfrm rot="0" flipV="0" flipH="0">
            <a:off x="1371600" y="863600"/>
            <a:ext cx="3454400" cy="7962900"/>
          </a:xfrm>
          <a:prstGeom prst="rect">
            <a:avLst/>
          </a:prstGeom>
        </p:spPr>
      </p:pic>
      <p:pic>
        <p:nvPicPr>
          <p:cNvPr id="802" name="image 802"/>
          <p:cNvPicPr>
            <a:picLocks noChangeAspect="1"/>
          </p:cNvPicPr>
          <p:nvPr/>
        </p:nvPicPr>
        <p:blipFill>
          <a:blip r:embed="rId802">
                </a:blip>
          <a:srcRect/>
          <a:stretch>
            <a:fillRect/>
          </a:stretch>
        </p:blipFill>
        <p:spPr>
          <a:xfrm rot="0" flipV="0" flipH="0">
            <a:off x="2463800" y="1866900"/>
            <a:ext cx="19456400" cy="9982200"/>
          </a:xfrm>
          <a:prstGeom prst="rect">
            <a:avLst/>
          </a:prstGeom>
        </p:spPr>
      </p:pic>
      <p:sp>
        <p:nvSpPr>
          <p:cNvPr id="803" name="Object 803"/>
          <p:cNvSpPr txBox="1"/>
          <p:nvPr/>
        </p:nvSpPr>
        <p:spPr>
          <a:xfrm>
            <a:off x="3949700" y="3109025"/>
            <a:ext cx="11379200" cy="1778000"/>
          </a:xfrm>
          <a:prstGeom prst="rect">
            <a:avLst/>
          </a:prstGeom>
        </p:spPr>
        <p:txBody>
          <a:bodyPr vert="horz" anchor="t" rtlCol="0" anchorCtr="0">
            <a:noAutofit/>
          </a:bodyPr>
          <a:lstStyle/>
          <a:p>
            <a:pPr algn="l">
              <a:lnSpc>
                <a:spcPct val="83333"/>
              </a:lnSpc>
            </a:pPr>
            <a:r>
              <a:rPr sz="7000" i="0" b="0" dirty="0" smtClean="0" lang="zh-CN">
                <a:solidFill>
                  <a:srgbClr val="FFFFFF"/>
                </a:solidFill>
                <a:latin typeface="OPPOSans-B"/>
                <a:ea typeface="OPPOSans-B"/>
              </a:rPr>
              <a:t>COMPETITIVE</a:t>
            </a:r>
            <a:endParaRPr lang="zh-CN" altLang="en-US" sz="7000"/>
          </a:p>
          <a:p>
            <a:pPr algn="l">
              <a:lnSpc>
                <a:spcPct val="83333"/>
              </a:lnSpc>
            </a:pPr>
            <a:r>
              <a:rPr sz="7000" i="0" b="0" dirty="0" smtClean="0" lang="zh-CN">
                <a:solidFill>
                  <a:srgbClr val="FFFFFF"/>
                </a:solidFill>
                <a:latin typeface="OPPOSans-B"/>
                <a:ea typeface="OPPOSans-B"/>
              </a:rPr>
              <a:t>PRODUCT ANALYSIS</a:t>
            </a:r>
            <a:endParaRPr lang="zh-CN" altLang="en-US"/>
          </a:p>
        </p:txBody>
      </p:sp>
      <p:sp>
        <p:nvSpPr>
          <p:cNvPr id="804" name="Object 804"/>
          <p:cNvSpPr txBox="1"/>
          <p:nvPr/>
        </p:nvSpPr>
        <p:spPr>
          <a:xfrm>
            <a:off x="3937000" y="5320106"/>
            <a:ext cx="8760957" cy="1219200"/>
          </a:xfrm>
          <a:prstGeom prst="rect">
            <a:avLst/>
          </a:prstGeom>
        </p:spPr>
        <p:txBody>
          <a:bodyPr vert="horz" anchor="t" rtlCol="0" anchorCtr="0">
            <a:noAutofit/>
          </a:bodyPr>
          <a:lstStyle/>
          <a:p>
            <a:pPr algn="l">
              <a:lnSpc>
                <a:spcPct val="114166"/>
              </a:lnSpc>
            </a:pPr>
            <a:r>
              <a:rPr sz="7000" i="0" b="0" dirty="0" smtClean="0" lang="zh-CN">
                <a:solidFill>
                  <a:srgbClr val="FFEB00"/>
                </a:solidFill>
                <a:latin typeface="OPPOSans-B"/>
                <a:ea typeface="OPPOSans-B"/>
              </a:rPr>
              <a:t>02 / 竞品分析</a:t>
            </a:r>
            <a:endParaRPr lang="zh-CN" altLang="en-US"/>
          </a:p>
        </p:txBody>
      </p:sp>
      <p:sp>
        <p:nvSpPr>
          <p:cNvPr id="805" name="Object 805"/>
          <p:cNvSpPr txBox="1"/>
          <p:nvPr/>
        </p:nvSpPr>
        <p:spPr>
          <a:xfrm>
            <a:off x="3898900" y="6723230"/>
            <a:ext cx="8445500" cy="609600"/>
          </a:xfrm>
          <a:prstGeom prst="rect">
            <a:avLst/>
          </a:prstGeom>
        </p:spPr>
        <p:txBody>
          <a:bodyPr vert="horz" anchor="t" rtlCol="0" anchorCtr="0">
            <a:noAutofit/>
          </a:bodyPr>
          <a:lstStyle/>
          <a:p>
            <a:pPr algn="l">
              <a:lnSpc>
                <a:spcPct val="114166"/>
              </a:lnSpc>
            </a:pPr>
            <a:r>
              <a:rPr sz="3500" i="0" b="0" dirty="0" smtClean="0" lang="zh-CN">
                <a:solidFill>
                  <a:srgbClr val="FFFFFF"/>
                </a:solidFill>
                <a:latin typeface="OPPOSans-R"/>
                <a:ea typeface="OPPOSans-R"/>
              </a:rPr>
              <a:t>竞品主要是各类购物网站</a:t>
            </a:r>
            <a:endParaRPr lang="zh-CN" altLang="en-US"/>
          </a:p>
        </p:txBody>
      </p:sp>
      <p:pic>
        <p:nvPicPr>
          <p:cNvPr id="806" name="image 806"/>
          <p:cNvPicPr>
            <a:picLocks noChangeAspect="1"/>
          </p:cNvPicPr>
          <p:nvPr/>
        </p:nvPicPr>
        <p:blipFill>
          <a:blip r:embed="rId806">
                </a:blip>
          <a:srcRect/>
          <a:stretch>
            <a:fillRect/>
          </a:stretch>
        </p:blipFill>
        <p:spPr>
          <a:xfrm rot="0" flipV="0" flipH="0">
            <a:off x="3987800" y="9474200"/>
            <a:ext cx="2692400" cy="482600"/>
          </a:xfrm>
          <a:prstGeom prst="rect">
            <a:avLst/>
          </a:prstGeom>
        </p:spPr>
      </p:pic>
      <p:pic>
        <p:nvPicPr>
          <p:cNvPr id="807" name="image 807"/>
          <p:cNvPicPr>
            <a:picLocks noChangeAspect="1"/>
          </p:cNvPicPr>
          <p:nvPr/>
        </p:nvPicPr>
        <p:blipFill>
          <a:blip r:embed="rId807">
                </a:blip>
          <a:srcRect/>
          <a:stretch>
            <a:fillRect/>
          </a:stretch>
        </p:blipFill>
        <p:spPr>
          <a:xfrm rot="0" flipV="0" flipH="0">
            <a:off x="3987800" y="10045700"/>
            <a:ext cx="5778500" cy="482600"/>
          </a:xfrm>
          <a:prstGeom prst="rect">
            <a:avLst/>
          </a:prstGeom>
        </p:spPr>
      </p:pic>
      <p:sp>
        <p:nvSpPr>
          <p:cNvPr id="808" name="Object 808"/>
          <p:cNvSpPr txBox="1"/>
          <p:nvPr/>
        </p:nvSpPr>
        <p:spPr>
          <a:xfrm>
            <a:off x="4051300" y="9334762"/>
            <a:ext cx="6045200" cy="1143000"/>
          </a:xfrm>
          <a:prstGeom prst="rect">
            <a:avLst/>
          </a:prstGeom>
        </p:spPr>
        <p:txBody>
          <a:bodyPr vert="horz" anchor="t" rtlCol="0" anchorCtr="0">
            <a:noAutofit/>
          </a:bodyPr>
          <a:lstStyle/>
          <a:p>
            <a:pPr algn="l">
              <a:lnSpc>
                <a:spcPct val="150000"/>
              </a:lnSpc>
            </a:pPr>
            <a:r>
              <a:rPr sz="2500" i="0" b="0" dirty="0" smtClean="0" lang="zh-CN">
                <a:solidFill>
                  <a:srgbClr val="000000"/>
                </a:solidFill>
                <a:latin typeface="OPPOSans-R"/>
                <a:ea typeface="OPPOSans-R"/>
              </a:rPr>
              <a:t>XIAOHONGSHU</a:t>
            </a:r>
            <a:endParaRPr lang="zh-CN" altLang="en-US" sz="2500"/>
          </a:p>
          <a:p>
            <a:pPr algn="l">
              <a:lnSpc>
                <a:spcPct val="150000"/>
              </a:lnSpc>
            </a:pPr>
            <a:r>
              <a:rPr sz="2500" i="0" b="0" dirty="0" smtClean="0" lang="zh-CN">
                <a:solidFill>
                  <a:srgbClr val="000000"/>
                </a:solidFill>
                <a:latin typeface="OPPOSans-R"/>
                <a:ea typeface="OPPOSans-R"/>
              </a:rPr>
              <a:t>ADVERTISING RESEARCH SUMMARY</a:t>
            </a:r>
            <a:endParaRPr lang="zh-CN" altLang="en-US"/>
          </a:p>
        </p:txBody>
      </p:sp>
      <p:sp>
        <p:nvSpPr>
          <p:cNvPr id="809" name="Object 809"/>
          <p:cNvSpPr txBox="1"/>
          <p:nvPr/>
        </p:nvSpPr>
        <p:spPr>
          <a:xfrm>
            <a:off x="15074899" y="2247899"/>
            <a:ext cx="9337889" cy="5029200"/>
          </a:xfrm>
          <a:prstGeom prst="rect">
            <a:avLst/>
          </a:prstGeom>
        </p:spPr>
        <p:txBody>
          <a:bodyPr vert="horz" anchor="t" rtlCol="0" anchorCtr="0">
            <a:noAutofit/>
          </a:bodyPr>
          <a:lstStyle/>
          <a:p>
            <a:pPr algn="l">
              <a:lnSpc>
                <a:spcPct val="91666"/>
              </a:lnSpc>
            </a:pPr>
            <a:r>
              <a:rPr sz="36000" i="0" b="0" dirty="0" smtClean="0" lang="zh-CN">
                <a:solidFill>
                  <a:srgbClr val="FFFFFF"/>
                </a:solidFill>
                <a:latin typeface="OPPOSans-B"/>
                <a:ea typeface="OPPOSans-B"/>
              </a:rPr>
              <a:t>02</a:t>
            </a:r>
            <a:endParaRPr lang="zh-CN" altLang="en-US"/>
          </a:p>
        </p:txBody>
      </p:sp>
      <p:pic>
        <p:nvPicPr>
          <p:cNvPr id="8010" name="image 8010"/>
          <p:cNvPicPr>
            <a:picLocks noChangeAspect="1"/>
          </p:cNvPicPr>
          <p:nvPr/>
        </p:nvPicPr>
        <p:blipFill>
          <a:blip r:embed="rId8010">
                </a:blip>
          <a:srcRect/>
          <a:stretch>
            <a:fillRect/>
          </a:stretch>
        </p:blipFill>
        <p:spPr>
          <a:xfrm rot="0" flipV="0" flipH="0">
            <a:off x="19608800" y="8737600"/>
            <a:ext cx="3441700" cy="35941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pic>
        <p:nvPicPr>
          <p:cNvPr id="901" name="image 901"/>
          <p:cNvPicPr>
            <a:picLocks noChangeAspect="1"/>
          </p:cNvPicPr>
          <p:nvPr/>
        </p:nvPicPr>
        <p:blipFill>
          <a:blip r:embed="rId901">
                </a:blip>
          <a:srcRect/>
          <a:stretch>
            <a:fillRect/>
          </a:stretch>
        </p:blipFill>
        <p:spPr>
          <a:xfrm rot="0" flipV="0" flipH="0">
            <a:off x="10083800" y="1460500"/>
            <a:ext cx="12623800" cy="10642600"/>
          </a:xfrm>
          <a:prstGeom prst="rect">
            <a:avLst/>
          </a:prstGeom>
        </p:spPr>
      </p:pic>
      <p:pic>
        <p:nvPicPr>
          <p:cNvPr id="902" name="image 902"/>
          <p:cNvPicPr>
            <a:picLocks noChangeAspect="1"/>
          </p:cNvPicPr>
          <p:nvPr/>
        </p:nvPicPr>
        <p:blipFill>
          <a:blip r:embed="rId902">
                </a:blip>
          <a:srcRect/>
          <a:stretch>
            <a:fillRect/>
          </a:stretch>
        </p:blipFill>
        <p:spPr>
          <a:xfrm rot="0" flipV="0" flipH="0">
            <a:off x="1638300" y="1409700"/>
            <a:ext cx="7747000" cy="977900"/>
          </a:xfrm>
          <a:prstGeom prst="rect">
            <a:avLst/>
          </a:prstGeom>
        </p:spPr>
      </p:pic>
      <p:pic>
        <p:nvPicPr>
          <p:cNvPr id="903" name="image 903"/>
          <p:cNvPicPr>
            <a:picLocks noChangeAspect="1"/>
          </p:cNvPicPr>
          <p:nvPr/>
        </p:nvPicPr>
        <p:blipFill>
          <a:blip r:embed="rId903">
                </a:blip>
          <a:srcRect/>
          <a:stretch>
            <a:fillRect/>
          </a:stretch>
        </p:blipFill>
        <p:spPr>
          <a:xfrm rot="0" flipV="0" flipH="0">
            <a:off x="1638300" y="2311400"/>
            <a:ext cx="4241800" cy="1473200"/>
          </a:xfrm>
          <a:prstGeom prst="rect">
            <a:avLst/>
          </a:prstGeom>
        </p:spPr>
      </p:pic>
      <p:sp>
        <p:nvSpPr>
          <p:cNvPr id="904" name="Object 904"/>
          <p:cNvSpPr txBox="1"/>
          <p:nvPr/>
        </p:nvSpPr>
        <p:spPr>
          <a:xfrm>
            <a:off x="1408141" y="1454150"/>
            <a:ext cx="8207317" cy="736600"/>
          </a:xfrm>
          <a:prstGeom prst="rect">
            <a:avLst/>
          </a:prstGeom>
        </p:spPr>
        <p:txBody>
          <a:bodyPr vert="horz" anchor="t" rtlCol="0" anchorCtr="0">
            <a:noAutofit/>
          </a:bodyPr>
          <a:lstStyle/>
          <a:p>
            <a:pPr algn="ctr">
              <a:lnSpc>
                <a:spcPct val="114166"/>
              </a:lnSpc>
            </a:pPr>
            <a:r>
              <a:rPr sz="4200" i="0" b="0" dirty="0" smtClean="0" lang="zh-CN">
                <a:solidFill>
                  <a:srgbClr val="000000"/>
                </a:solidFill>
                <a:latin typeface="OPPOSans-B"/>
                <a:ea typeface="OPPOSans-B"/>
              </a:rPr>
              <a:t>COMPETITIVE ANALYSIS</a:t>
            </a:r>
            <a:endParaRPr lang="zh-CN" altLang="en-US"/>
          </a:p>
        </p:txBody>
      </p:sp>
      <p:sp>
        <p:nvSpPr>
          <p:cNvPr id="905" name="Object 905"/>
          <p:cNvSpPr txBox="1"/>
          <p:nvPr/>
        </p:nvSpPr>
        <p:spPr>
          <a:xfrm>
            <a:off x="1212403" y="2451100"/>
            <a:ext cx="5093593" cy="1041400"/>
          </a:xfrm>
          <a:prstGeom prst="rect">
            <a:avLst/>
          </a:prstGeom>
        </p:spPr>
        <p:txBody>
          <a:bodyPr vert="horz" anchor="t" rtlCol="0" anchorCtr="0">
            <a:noAutofit/>
          </a:bodyPr>
          <a:lstStyle/>
          <a:p>
            <a:pPr algn="ctr">
              <a:lnSpc>
                <a:spcPct val="114166"/>
              </a:lnSpc>
            </a:pPr>
            <a:r>
              <a:rPr sz="6000" i="0" b="0" dirty="0" smtClean="0" lang="zh-CN">
                <a:solidFill>
                  <a:srgbClr val="FFFFFF"/>
                </a:solidFill>
                <a:latin typeface="OPPOSans-B"/>
                <a:ea typeface="OPPOSans-B"/>
              </a:rPr>
              <a:t>竞品分析</a:t>
            </a:r>
            <a:endParaRPr lang="zh-CN" altLang="en-US"/>
          </a:p>
        </p:txBody>
      </p:sp>
      <p:pic>
        <p:nvPicPr>
          <p:cNvPr id="906" name="image 906"/>
          <p:cNvPicPr>
            <a:picLocks noChangeAspect="1"/>
          </p:cNvPicPr>
          <p:nvPr/>
        </p:nvPicPr>
        <p:blipFill>
          <a:blip r:embed="rId906">
                </a:blip>
          <a:srcRect/>
          <a:stretch>
            <a:fillRect/>
          </a:stretch>
        </p:blipFill>
        <p:spPr>
          <a:xfrm rot="0" flipV="0" flipH="0">
            <a:off x="1663700" y="4254500"/>
            <a:ext cx="7696200" cy="723900"/>
          </a:xfrm>
          <a:prstGeom prst="rect">
            <a:avLst/>
          </a:prstGeom>
        </p:spPr>
      </p:pic>
      <p:sp>
        <p:nvSpPr>
          <p:cNvPr id="907" name="Object 907"/>
          <p:cNvSpPr txBox="1"/>
          <p:nvPr/>
        </p:nvSpPr>
        <p:spPr>
          <a:xfrm>
            <a:off x="1993900" y="4297794"/>
            <a:ext cx="4464494" cy="520700"/>
          </a:xfrm>
          <a:prstGeom prst="rect">
            <a:avLst/>
          </a:prstGeom>
        </p:spPr>
        <p:txBody>
          <a:bodyPr vert="horz" anchor="t" rtlCol="0" anchorCtr="0">
            <a:noAutofit/>
          </a:bodyPr>
          <a:lstStyle/>
          <a:p>
            <a:pPr algn="l">
              <a:lnSpc>
                <a:spcPct val="114166"/>
              </a:lnSpc>
            </a:pPr>
            <a:r>
              <a:rPr sz="3000" i="0" b="0" dirty="0" smtClean="0" lang="zh-CN">
                <a:solidFill>
                  <a:srgbClr val="FFFFFF"/>
                </a:solidFill>
                <a:latin typeface="OPPOSans-B"/>
                <a:ea typeface="OPPOSans-B"/>
              </a:rPr>
              <a:t>蘑菇街</a:t>
            </a:r>
            <a:endParaRPr lang="zh-CN" altLang="en-US"/>
          </a:p>
        </p:txBody>
      </p:sp>
      <p:sp>
        <p:nvSpPr>
          <p:cNvPr id="908" name="Object 908"/>
          <p:cNvSpPr txBox="1"/>
          <p:nvPr/>
        </p:nvSpPr>
        <p:spPr>
          <a:xfrm>
            <a:off x="1993900" y="5161949"/>
            <a:ext cx="7416800" cy="762000"/>
          </a:xfrm>
          <a:prstGeom prst="rect">
            <a:avLst/>
          </a:prstGeom>
        </p:spPr>
        <p:txBody>
          <a:bodyPr vert="horz" anchor="t" rtlCol="0" anchorCtr="0">
            <a:noAutofit/>
          </a:bodyPr>
          <a:lstStyle/>
          <a:p>
            <a:pPr algn="l">
              <a:lnSpc>
                <a:spcPct val="100683"/>
              </a:lnSpc>
            </a:pPr>
            <a:r>
              <a:rPr sz="2500" i="0" b="0" dirty="0" smtClean="0" lang="zh-CN">
                <a:solidFill>
                  <a:srgbClr val="000000"/>
                </a:solidFill>
                <a:latin typeface="OPPOSans-R"/>
                <a:ea typeface="OPPOSans-R"/>
              </a:rPr>
              <a:t>提供适合年轻女性的商品，让购物与社区的相互结合，为消费者提供更有效的购物决策建议</a:t>
            </a:r>
            <a:endParaRPr lang="zh-CN" altLang="en-US"/>
          </a:p>
        </p:txBody>
      </p:sp>
      <p:pic>
        <p:nvPicPr>
          <p:cNvPr id="909" name="image 909"/>
          <p:cNvPicPr>
            <a:picLocks noChangeAspect="1"/>
          </p:cNvPicPr>
          <p:nvPr/>
        </p:nvPicPr>
        <p:blipFill>
          <a:blip r:embed="rId909">
                </a:blip>
          <a:srcRect/>
          <a:stretch>
            <a:fillRect/>
          </a:stretch>
        </p:blipFill>
        <p:spPr>
          <a:xfrm rot="0" flipV="0" flipH="0">
            <a:off x="1663700" y="6223000"/>
            <a:ext cx="7696200" cy="698500"/>
          </a:xfrm>
          <a:prstGeom prst="rect">
            <a:avLst/>
          </a:prstGeom>
        </p:spPr>
      </p:pic>
      <p:sp>
        <p:nvSpPr>
          <p:cNvPr id="9010" name="Object 9010"/>
          <p:cNvSpPr txBox="1"/>
          <p:nvPr/>
        </p:nvSpPr>
        <p:spPr>
          <a:xfrm>
            <a:off x="2019300" y="6252451"/>
            <a:ext cx="4439094" cy="520700"/>
          </a:xfrm>
          <a:prstGeom prst="rect">
            <a:avLst/>
          </a:prstGeom>
        </p:spPr>
        <p:txBody>
          <a:bodyPr vert="horz" anchor="t" rtlCol="0" anchorCtr="0">
            <a:noAutofit/>
          </a:bodyPr>
          <a:lstStyle/>
          <a:p>
            <a:pPr algn="l">
              <a:lnSpc>
                <a:spcPct val="114166"/>
              </a:lnSpc>
            </a:pPr>
            <a:r>
              <a:rPr sz="3000" i="0" b="0" dirty="0" smtClean="0" lang="zh-CN">
                <a:solidFill>
                  <a:srgbClr val="FFFFFF"/>
                </a:solidFill>
                <a:latin typeface="OPPOSans-B"/>
                <a:ea typeface="OPPOSans-B"/>
              </a:rPr>
              <a:t>网易考拉</a:t>
            </a:r>
            <a:endParaRPr lang="zh-CN" altLang="en-US"/>
          </a:p>
        </p:txBody>
      </p:sp>
      <p:sp>
        <p:nvSpPr>
          <p:cNvPr id="9011" name="Object 9011"/>
          <p:cNvSpPr txBox="1"/>
          <p:nvPr/>
        </p:nvSpPr>
        <p:spPr>
          <a:xfrm>
            <a:off x="2006600" y="7116797"/>
            <a:ext cx="7416800" cy="762000"/>
          </a:xfrm>
          <a:prstGeom prst="rect">
            <a:avLst/>
          </a:prstGeom>
        </p:spPr>
        <p:txBody>
          <a:bodyPr vert="horz" anchor="t" rtlCol="0" anchorCtr="0">
            <a:noAutofit/>
          </a:bodyPr>
          <a:lstStyle/>
          <a:p>
            <a:pPr algn="l">
              <a:lnSpc>
                <a:spcPct val="100683"/>
              </a:lnSpc>
            </a:pPr>
            <a:r>
              <a:rPr sz="2500" i="0" b="0" dirty="0" smtClean="0" lang="zh-CN">
                <a:solidFill>
                  <a:srgbClr val="000000"/>
                </a:solidFill>
                <a:latin typeface="OPPOSans-R"/>
                <a:ea typeface="OPPOSans-R"/>
              </a:rPr>
              <a:t>网易承诺 100%正品，主要是以跨境业务为主的综合型电商</a:t>
            </a:r>
            <a:endParaRPr lang="zh-CN" altLang="en-US"/>
          </a:p>
        </p:txBody>
      </p:sp>
      <p:pic>
        <p:nvPicPr>
          <p:cNvPr id="9012" name="image 9012"/>
          <p:cNvPicPr>
            <a:picLocks noChangeAspect="1"/>
          </p:cNvPicPr>
          <p:nvPr/>
        </p:nvPicPr>
        <p:blipFill>
          <a:blip r:embed="rId9012">
                </a:blip>
          <a:srcRect/>
          <a:stretch>
            <a:fillRect/>
          </a:stretch>
        </p:blipFill>
        <p:spPr>
          <a:xfrm rot="0" flipV="0" flipH="0">
            <a:off x="1663700" y="8166100"/>
            <a:ext cx="7696200" cy="723900"/>
          </a:xfrm>
          <a:prstGeom prst="rect">
            <a:avLst/>
          </a:prstGeom>
        </p:spPr>
      </p:pic>
      <p:sp>
        <p:nvSpPr>
          <p:cNvPr id="9013" name="Object 9013"/>
          <p:cNvSpPr txBox="1"/>
          <p:nvPr/>
        </p:nvSpPr>
        <p:spPr>
          <a:xfrm>
            <a:off x="2006600" y="8199742"/>
            <a:ext cx="4451794" cy="520700"/>
          </a:xfrm>
          <a:prstGeom prst="rect">
            <a:avLst/>
          </a:prstGeom>
        </p:spPr>
        <p:txBody>
          <a:bodyPr vert="horz" anchor="t" rtlCol="0" anchorCtr="0">
            <a:noAutofit/>
          </a:bodyPr>
          <a:lstStyle/>
          <a:p>
            <a:pPr algn="l">
              <a:lnSpc>
                <a:spcPct val="114166"/>
              </a:lnSpc>
            </a:pPr>
            <a:r>
              <a:rPr sz="3000" i="0" b="0" dirty="0" smtClean="0" lang="zh-CN">
                <a:solidFill>
                  <a:srgbClr val="FFFFFF"/>
                </a:solidFill>
                <a:latin typeface="OPPOSans-B"/>
                <a:ea typeface="OPPOSans-B"/>
              </a:rPr>
              <a:t>聚美优品</a:t>
            </a:r>
            <a:endParaRPr lang="zh-CN" altLang="en-US"/>
          </a:p>
        </p:txBody>
      </p:sp>
      <p:sp>
        <p:nvSpPr>
          <p:cNvPr id="9014" name="Object 9014"/>
          <p:cNvSpPr txBox="1"/>
          <p:nvPr/>
        </p:nvSpPr>
        <p:spPr>
          <a:xfrm>
            <a:off x="1993900" y="9072597"/>
            <a:ext cx="7416800" cy="762000"/>
          </a:xfrm>
          <a:prstGeom prst="rect">
            <a:avLst/>
          </a:prstGeom>
        </p:spPr>
        <p:txBody>
          <a:bodyPr vert="horz" anchor="t" rtlCol="0" anchorCtr="0">
            <a:noAutofit/>
          </a:bodyPr>
          <a:lstStyle/>
          <a:p>
            <a:pPr algn="l">
              <a:lnSpc>
                <a:spcPct val="100683"/>
              </a:lnSpc>
            </a:pPr>
            <a:r>
              <a:rPr sz="2500" i="0" b="0" dirty="0" smtClean="0" lang="zh-CN">
                <a:solidFill>
                  <a:srgbClr val="000000"/>
                </a:solidFill>
                <a:latin typeface="OPPOSans-R"/>
                <a:ea typeface="OPPOSans-R"/>
              </a:rPr>
              <a:t>化妆品特卖商城，低价位、高折扣的正品化妆品作为聚美优品最大的宣传点</a:t>
            </a:r>
            <a:endParaRPr lang="zh-CN" altLang="en-US"/>
          </a:p>
        </p:txBody>
      </p:sp>
      <p:pic>
        <p:nvPicPr>
          <p:cNvPr id="9015" name="image 9015"/>
          <p:cNvPicPr>
            <a:picLocks noChangeAspect="1"/>
          </p:cNvPicPr>
          <p:nvPr/>
        </p:nvPicPr>
        <p:blipFill>
          <a:blip r:embed="rId9015">
                </a:blip>
          <a:srcRect/>
          <a:stretch>
            <a:fillRect/>
          </a:stretch>
        </p:blipFill>
        <p:spPr>
          <a:xfrm rot="0" flipV="0" flipH="0">
            <a:off x="1663700" y="10121900"/>
            <a:ext cx="7696200" cy="698500"/>
          </a:xfrm>
          <a:prstGeom prst="rect">
            <a:avLst/>
          </a:prstGeom>
        </p:spPr>
      </p:pic>
      <p:sp>
        <p:nvSpPr>
          <p:cNvPr id="9016" name="Object 9016"/>
          <p:cNvSpPr txBox="1"/>
          <p:nvPr/>
        </p:nvSpPr>
        <p:spPr>
          <a:xfrm>
            <a:off x="1993900" y="10142461"/>
            <a:ext cx="4464494" cy="520700"/>
          </a:xfrm>
          <a:prstGeom prst="rect">
            <a:avLst/>
          </a:prstGeom>
        </p:spPr>
        <p:txBody>
          <a:bodyPr vert="horz" anchor="t" rtlCol="0" anchorCtr="0">
            <a:noAutofit/>
          </a:bodyPr>
          <a:lstStyle/>
          <a:p>
            <a:pPr algn="l">
              <a:lnSpc>
                <a:spcPct val="114166"/>
              </a:lnSpc>
            </a:pPr>
            <a:r>
              <a:rPr sz="3000" i="0" b="0" dirty="0" smtClean="0" lang="zh-CN">
                <a:solidFill>
                  <a:srgbClr val="FFFFFF"/>
                </a:solidFill>
                <a:latin typeface="OPPOSans-B"/>
                <a:ea typeface="OPPOSans-B"/>
              </a:rPr>
              <a:t>礼物说</a:t>
            </a:r>
            <a:endParaRPr lang="zh-CN" altLang="en-US"/>
          </a:p>
        </p:txBody>
      </p:sp>
      <p:sp>
        <p:nvSpPr>
          <p:cNvPr id="9017" name="Object 9017"/>
          <p:cNvSpPr txBox="1"/>
          <p:nvPr/>
        </p:nvSpPr>
        <p:spPr>
          <a:xfrm>
            <a:off x="2006600" y="11016649"/>
            <a:ext cx="7416800" cy="762000"/>
          </a:xfrm>
          <a:prstGeom prst="rect">
            <a:avLst/>
          </a:prstGeom>
        </p:spPr>
        <p:txBody>
          <a:bodyPr vert="horz" anchor="t" rtlCol="0" anchorCtr="0">
            <a:noAutofit/>
          </a:bodyPr>
          <a:lstStyle/>
          <a:p>
            <a:pPr algn="l">
              <a:lnSpc>
                <a:spcPct val="100683"/>
              </a:lnSpc>
            </a:pPr>
            <a:r>
              <a:rPr sz="2500" i="0" b="0" dirty="0" smtClean="0" lang="zh-CN">
                <a:solidFill>
                  <a:srgbClr val="000000"/>
                </a:solidFill>
                <a:latin typeface="OPPOSans-R"/>
                <a:ea typeface="OPPOSans-R"/>
              </a:rPr>
              <a:t>是面向年轻用户的礼物推荐APP，致力于为用户送出完美礼物的礼物电商</a:t>
            </a:r>
            <a:endParaRPr lang="zh-CN" altLang="en-US"/>
          </a:p>
        </p:txBody>
      </p:sp>
      <p:pic>
        <p:nvPicPr>
          <p:cNvPr id="9018" name="image 9018"/>
          <p:cNvPicPr>
            <a:picLocks noChangeAspect="1"/>
          </p:cNvPicPr>
          <p:nvPr/>
        </p:nvPicPr>
        <p:blipFill>
          <a:blip r:embed="rId9018">
                </a:blip>
          <a:srcRect/>
          <a:stretch>
            <a:fillRect/>
          </a:stretch>
        </p:blipFill>
        <p:spPr>
          <a:xfrm rot="0" flipV="0" flipH="0">
            <a:off x="5778500" y="2311400"/>
            <a:ext cx="3606800" cy="1473200"/>
          </a:xfrm>
          <a:prstGeom prst="rect">
            <a:avLst/>
          </a:prstGeom>
        </p:spPr>
      </p:pic>
      <p:pic>
        <p:nvPicPr>
          <p:cNvPr id="9019" name="image 9019"/>
          <p:cNvPicPr>
            <a:picLocks noChangeAspect="1"/>
          </p:cNvPicPr>
          <p:nvPr/>
        </p:nvPicPr>
        <p:blipFill>
          <a:blip r:embed="rId9019">
                </a:blip>
          <a:srcRect/>
          <a:stretch>
            <a:fillRect/>
          </a:stretch>
        </p:blipFill>
        <p:spPr>
          <a:xfrm rot="0" flipV="0" flipH="0">
            <a:off x="6045200" y="2565400"/>
            <a:ext cx="3060700" cy="9652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Slide 1</vt:lpstr>
    </vt:vector>
  </TitlesOfParts>
  <Company>稿定设计</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稿定设计 ppt</dc:title>
  <dc:subject>www.gaoding.com</dc:subject>
  <dc:creator>稿定设计</dc:creator>
  <cp:lastModifiedBy>稿定设计</cp:lastModifiedBy>
  <cp:revision>1</cp:revision>
  <dcterms:created xsi:type="dcterms:W3CDTF">2020-12-02T14:50:14.823Z</dcterms:created>
  <dcterms:modified xsi:type="dcterms:W3CDTF">2020-12-02T14:50:14.823Z</dcterms:modified>
</cp:coreProperties>
</file>